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pt" ContentType="application/vnd.ms-powerpoin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65"/>
  </p:notesMasterIdLst>
  <p:sldIdLst>
    <p:sldId id="279" r:id="rId4"/>
    <p:sldId id="262" r:id="rId5"/>
    <p:sldId id="257" r:id="rId6"/>
    <p:sldId id="280" r:id="rId7"/>
    <p:sldId id="281" r:id="rId8"/>
    <p:sldId id="282" r:id="rId9"/>
    <p:sldId id="359" r:id="rId10"/>
    <p:sldId id="283" r:id="rId11"/>
    <p:sldId id="284" r:id="rId12"/>
    <p:sldId id="290" r:id="rId13"/>
    <p:sldId id="285" r:id="rId14"/>
    <p:sldId id="286" r:id="rId15"/>
    <p:sldId id="287" r:id="rId16"/>
    <p:sldId id="288" r:id="rId17"/>
    <p:sldId id="289" r:id="rId18"/>
    <p:sldId id="36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9" r:id="rId27"/>
    <p:sldId id="298" r:id="rId28"/>
    <p:sldId id="361" r:id="rId29"/>
    <p:sldId id="300" r:id="rId30"/>
    <p:sldId id="301" r:id="rId31"/>
    <p:sldId id="362" r:id="rId32"/>
    <p:sldId id="302" r:id="rId33"/>
    <p:sldId id="303" r:id="rId34"/>
    <p:sldId id="304" r:id="rId35"/>
    <p:sldId id="305" r:id="rId36"/>
    <p:sldId id="306" r:id="rId37"/>
    <p:sldId id="307" r:id="rId38"/>
    <p:sldId id="308" r:id="rId39"/>
    <p:sldId id="309" r:id="rId40"/>
    <p:sldId id="331" r:id="rId41"/>
    <p:sldId id="332" r:id="rId42"/>
    <p:sldId id="310" r:id="rId43"/>
    <p:sldId id="367" r:id="rId44"/>
    <p:sldId id="311" r:id="rId45"/>
    <p:sldId id="312" r:id="rId46"/>
    <p:sldId id="313" r:id="rId47"/>
    <p:sldId id="368" r:id="rId48"/>
    <p:sldId id="314" r:id="rId49"/>
    <p:sldId id="369" r:id="rId50"/>
    <p:sldId id="347" r:id="rId51"/>
    <p:sldId id="348" r:id="rId52"/>
    <p:sldId id="349" r:id="rId53"/>
    <p:sldId id="350" r:id="rId54"/>
    <p:sldId id="370" r:id="rId55"/>
    <p:sldId id="351" r:id="rId56"/>
    <p:sldId id="352" r:id="rId57"/>
    <p:sldId id="353" r:id="rId58"/>
    <p:sldId id="371" r:id="rId59"/>
    <p:sldId id="354" r:id="rId60"/>
    <p:sldId id="372" r:id="rId61"/>
    <p:sldId id="315" r:id="rId62"/>
    <p:sldId id="358" r:id="rId63"/>
    <p:sldId id="357" r:id="rId64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04BC"/>
    <a:srgbClr val="063CEA"/>
    <a:srgbClr val="000000"/>
    <a:srgbClr val="F96307"/>
    <a:srgbClr val="F09010"/>
    <a:srgbClr val="082695"/>
    <a:srgbClr val="D7FB9D"/>
    <a:srgbClr val="B8C6FB"/>
    <a:srgbClr val="FFFFCC"/>
    <a:srgbClr val="659C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36"/>
    <p:restoredTop sz="96594"/>
  </p:normalViewPr>
  <p:slideViewPr>
    <p:cSldViewPr snapToGrid="0">
      <p:cViewPr varScale="1">
        <p:scale>
          <a:sx n="114" d="100"/>
          <a:sy n="114" d="100"/>
        </p:scale>
        <p:origin x="-223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notesMaster" Target="notesMasters/notesMaster1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页眉占位符 839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ko-KR" altLang="en-US" sz="1200" dirty="0">
              <a:ea typeface="Gulim" panose="020B0600000101010101" charset="-127"/>
            </a:endParaRPr>
          </a:p>
        </p:txBody>
      </p:sp>
      <p:sp>
        <p:nvSpPr>
          <p:cNvPr id="83971" name="日期占位符 8397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ko-KR" altLang="en-US" sz="1200" dirty="0">
              <a:ea typeface="Gulim" panose="020B0600000101010101" charset="-127"/>
            </a:endParaRPr>
          </a:p>
        </p:txBody>
      </p:sp>
      <p:sp>
        <p:nvSpPr>
          <p:cNvPr id="83972" name="幻灯片图像占位符 8397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3973" name="文本占位符 8397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ko-KR" dirty="0"/>
              <a:t>Click to edit Master text styles</a:t>
            </a:r>
            <a:endParaRPr lang="en-US" altLang="ko-KR" dirty="0"/>
          </a:p>
          <a:p>
            <a:pPr lvl="1"/>
            <a:r>
              <a:rPr lang="en-US" altLang="ko-KR" dirty="0"/>
              <a:t>Second level</a:t>
            </a:r>
            <a:endParaRPr lang="en-US" altLang="ko-KR" dirty="0"/>
          </a:p>
          <a:p>
            <a:pPr lvl="2"/>
            <a:r>
              <a:rPr lang="en-US" altLang="ko-KR" dirty="0"/>
              <a:t>Third level</a:t>
            </a:r>
            <a:endParaRPr lang="en-US" altLang="ko-KR" dirty="0"/>
          </a:p>
          <a:p>
            <a:pPr lvl="3"/>
            <a:r>
              <a:rPr lang="en-US" altLang="ko-KR" dirty="0"/>
              <a:t>Fourth level</a:t>
            </a:r>
            <a:endParaRPr lang="en-US" altLang="ko-KR" dirty="0"/>
          </a:p>
          <a:p>
            <a:pPr lvl="4"/>
            <a:r>
              <a:rPr lang="en-US" altLang="ko-KR" dirty="0"/>
              <a:t>Fifth level</a:t>
            </a:r>
            <a:endParaRPr lang="en-US" altLang="ko-KR" dirty="0"/>
          </a:p>
        </p:txBody>
      </p:sp>
      <p:sp>
        <p:nvSpPr>
          <p:cNvPr id="83974" name="页脚占位符 8397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ko-KR" altLang="en-US" sz="1200" dirty="0">
              <a:ea typeface="Gulim" panose="020B0600000101010101" charset="-127"/>
            </a:endParaRPr>
          </a:p>
        </p:txBody>
      </p:sp>
      <p:sp>
        <p:nvSpPr>
          <p:cNvPr id="83975" name="灯片编号占位符 8397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ko-KR" altLang="en-US" sz="1200" dirty="0">
                <a:ea typeface="Gulim" panose="020B0600000101010101" charset="-127"/>
              </a:rPr>
            </a:fld>
            <a:endParaRPr lang="ko-KR" altLang="en-US" sz="1200" dirty="0">
              <a:ea typeface="Gulim" panose="020B0600000101010101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3" name="标题 13332"/>
          <p:cNvSpPr>
            <a:spLocks noGrp="1"/>
          </p:cNvSpPr>
          <p:nvPr>
            <p:ph type="ctrTitle" sz="quarter"/>
          </p:nvPr>
        </p:nvSpPr>
        <p:spPr>
          <a:xfrm>
            <a:off x="685800" y="1447800"/>
            <a:ext cx="8153400" cy="669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3600"/>
            </a:lvl1pPr>
          </a:lstStyle>
          <a:p>
            <a:pPr lvl="0"/>
            <a:r>
              <a:rPr lang="en-US" altLang="ko-KR" dirty="0"/>
              <a:t>Click to edit Master title style</a:t>
            </a:r>
            <a:endParaRPr lang="en-US" altLang="ko-KR" dirty="0"/>
          </a:p>
        </p:txBody>
      </p:sp>
      <p:sp>
        <p:nvSpPr>
          <p:cNvPr id="13334" name="副标题 13333"/>
          <p:cNvSpPr>
            <a:spLocks noGrp="1"/>
          </p:cNvSpPr>
          <p:nvPr>
            <p:ph type="subTitle" sz="quarter" idx="1"/>
          </p:nvPr>
        </p:nvSpPr>
        <p:spPr>
          <a:xfrm>
            <a:off x="1600200" y="2209800"/>
            <a:ext cx="6400800" cy="533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lvl="1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lvl="2" indent="0" algn="ctr">
              <a:buNone/>
              <a:defRPr sz="2000" b="0">
                <a:solidFill>
                  <a:schemeClr val="tx1"/>
                </a:solidFill>
              </a:defRPr>
            </a:lvl3pPr>
            <a:lvl4pPr marL="1371600" lvl="3" indent="0" algn="ctr">
              <a:buNone/>
              <a:defRPr sz="2000" b="0">
                <a:solidFill>
                  <a:schemeClr val="tx1"/>
                </a:solidFill>
              </a:defRPr>
            </a:lvl4pPr>
            <a:lvl5pPr marL="1828800" lvl="4" indent="0" algn="ctr">
              <a:buNone/>
              <a:defRPr sz="20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altLang="ko-KR" dirty="0"/>
              <a:t>Click to edit Master subtitle style</a:t>
            </a:r>
            <a:endParaRPr lang="en-US" altLang="ko-KR" dirty="0"/>
          </a:p>
        </p:txBody>
      </p:sp>
      <p:sp>
        <p:nvSpPr>
          <p:cNvPr id="13335" name="日期占位符 13334"/>
          <p:cNvSpPr>
            <a:spLocks noGrp="1"/>
          </p:cNvSpPr>
          <p:nvPr>
            <p:ph type="dt" sz="quarter" idx="2"/>
          </p:nvPr>
        </p:nvSpPr>
        <p:spPr>
          <a:xfrm>
            <a:off x="457200" y="6553200"/>
            <a:ext cx="2133600" cy="152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endParaRPr lang="ko-KR" altLang="en-US" sz="1400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Gulim" panose="020B0600000101010101" charset="-127"/>
            </a:endParaRPr>
          </a:p>
        </p:txBody>
      </p:sp>
      <p:sp>
        <p:nvSpPr>
          <p:cNvPr id="13336" name="页脚占位符 13335"/>
          <p:cNvSpPr>
            <a:spLocks noGrp="1"/>
          </p:cNvSpPr>
          <p:nvPr>
            <p:ph type="ftr" sz="quarter" idx="3"/>
          </p:nvPr>
        </p:nvSpPr>
        <p:spPr>
          <a:xfrm>
            <a:off x="3124200" y="6553200"/>
            <a:ext cx="2895600" cy="152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algn="ctr"/>
            <a:endParaRPr lang="ko-KR" altLang="en-US" sz="1400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Gulim" panose="020B0600000101010101" charset="-127"/>
            </a:endParaRPr>
          </a:p>
        </p:txBody>
      </p:sp>
      <p:sp>
        <p:nvSpPr>
          <p:cNvPr id="13337" name="灯片编号占位符 13336"/>
          <p:cNvSpPr>
            <a:spLocks noGrp="1"/>
          </p:cNvSpPr>
          <p:nvPr>
            <p:ph type="sldNum" sz="quarter" idx="4"/>
          </p:nvPr>
        </p:nvSpPr>
        <p:spPr>
          <a:xfrm>
            <a:off x="6553200" y="6553200"/>
            <a:ext cx="2133600" cy="152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r"/>
            <a:fld id="{9A0DB2DC-4C9A-4742-B13C-FB6460FD3503}" type="slidenum">
              <a:rPr lang="ko-KR" altLang="en-US" sz="1400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Gulim" panose="020B0600000101010101" charset="-127"/>
              </a:rPr>
            </a:fld>
            <a:endParaRPr lang="ko-KR" altLang="en-US" sz="1400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Gulim" panose="020B0600000101010101" charset="-127"/>
            </a:endParaRPr>
          </a:p>
        </p:txBody>
      </p:sp>
      <p:sp>
        <p:nvSpPr>
          <p:cNvPr id="13376" name="任意多边形 13375"/>
          <p:cNvSpPr/>
          <p:nvPr/>
        </p:nvSpPr>
        <p:spPr>
          <a:xfrm>
            <a:off x="0" y="0"/>
            <a:ext cx="9131300" cy="825500"/>
          </a:xfrm>
          <a:custGeom>
            <a:avLst/>
            <a:gdLst/>
            <a:ahLst/>
            <a:cxnLst/>
            <a:rect l="0" t="0" r="0" b="0"/>
            <a:pathLst>
              <a:path w="5752" h="520">
                <a:moveTo>
                  <a:pt x="0" y="432"/>
                </a:moveTo>
                <a:lnTo>
                  <a:pt x="0" y="0"/>
                </a:lnTo>
                <a:lnTo>
                  <a:pt x="5752" y="0"/>
                </a:lnTo>
                <a:lnTo>
                  <a:pt x="5752" y="520"/>
                </a:lnTo>
                <a:lnTo>
                  <a:pt x="3960" y="520"/>
                </a:lnTo>
                <a:lnTo>
                  <a:pt x="3672" y="232"/>
                </a:lnTo>
                <a:lnTo>
                  <a:pt x="80" y="232"/>
                </a:lnTo>
                <a:lnTo>
                  <a:pt x="80" y="432"/>
                </a:lnTo>
                <a:lnTo>
                  <a:pt x="0" y="432"/>
                </a:lnTo>
                <a:close/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448" name="组合 13447"/>
          <p:cNvGrpSpPr/>
          <p:nvPr/>
        </p:nvGrpSpPr>
        <p:grpSpPr>
          <a:xfrm>
            <a:off x="9525" y="3165475"/>
            <a:ext cx="9136063" cy="2705100"/>
            <a:chOff x="5" y="2002"/>
            <a:chExt cx="5755" cy="1704"/>
          </a:xfrm>
        </p:grpSpPr>
        <p:sp>
          <p:nvSpPr>
            <p:cNvPr id="13449" name="矩形 13448"/>
            <p:cNvSpPr/>
            <p:nvPr/>
          </p:nvSpPr>
          <p:spPr>
            <a:xfrm>
              <a:off x="5" y="2002"/>
              <a:ext cx="5755" cy="1703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tx2"/>
                </a:gs>
                <a:gs pos="100000">
                  <a:schemeClr val="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algn="ctr" eaLnBrk="0" hangingPunct="0"/>
              <a:endParaRPr lang="ko-KR" altLang="en-US" dirty="0">
                <a:latin typeface="Times New Roman" panose="02020603050405020304" pitchFamily="18" charset="0"/>
                <a:ea typeface="Gulim" panose="020B0600000101010101" charset="-127"/>
              </a:endParaRPr>
            </a:p>
          </p:txBody>
        </p:sp>
        <p:grpSp>
          <p:nvGrpSpPr>
            <p:cNvPr id="13450" name="组合 13449"/>
            <p:cNvGrpSpPr/>
            <p:nvPr/>
          </p:nvGrpSpPr>
          <p:grpSpPr>
            <a:xfrm>
              <a:off x="194" y="2003"/>
              <a:ext cx="5305" cy="1703"/>
              <a:chOff x="194" y="2003"/>
              <a:chExt cx="5305" cy="1703"/>
            </a:xfrm>
          </p:grpSpPr>
          <p:sp>
            <p:nvSpPr>
              <p:cNvPr id="13451" name="矩形 13450"/>
              <p:cNvSpPr/>
              <p:nvPr/>
            </p:nvSpPr>
            <p:spPr>
              <a:xfrm>
                <a:off x="194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52" name="矩形 13451"/>
              <p:cNvSpPr/>
              <p:nvPr/>
            </p:nvSpPr>
            <p:spPr>
              <a:xfrm>
                <a:off x="494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53" name="矩形 13452"/>
              <p:cNvSpPr/>
              <p:nvPr/>
            </p:nvSpPr>
            <p:spPr>
              <a:xfrm>
                <a:off x="850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54" name="矩形 13453"/>
              <p:cNvSpPr/>
              <p:nvPr/>
            </p:nvSpPr>
            <p:spPr>
              <a:xfrm>
                <a:off x="1150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55" name="矩形 13454"/>
              <p:cNvSpPr/>
              <p:nvPr/>
            </p:nvSpPr>
            <p:spPr>
              <a:xfrm>
                <a:off x="1506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56" name="矩形 13455"/>
              <p:cNvSpPr/>
              <p:nvPr/>
            </p:nvSpPr>
            <p:spPr>
              <a:xfrm>
                <a:off x="1806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57" name="矩形 13456"/>
              <p:cNvSpPr/>
              <p:nvPr/>
            </p:nvSpPr>
            <p:spPr>
              <a:xfrm>
                <a:off x="2162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58" name="矩形 13457"/>
              <p:cNvSpPr/>
              <p:nvPr/>
            </p:nvSpPr>
            <p:spPr>
              <a:xfrm>
                <a:off x="2462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59" name="矩形 13458"/>
              <p:cNvSpPr/>
              <p:nvPr/>
            </p:nvSpPr>
            <p:spPr>
              <a:xfrm>
                <a:off x="2818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60" name="矩形 13459"/>
              <p:cNvSpPr/>
              <p:nvPr/>
            </p:nvSpPr>
            <p:spPr>
              <a:xfrm>
                <a:off x="3118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61" name="矩形 13460"/>
              <p:cNvSpPr/>
              <p:nvPr/>
            </p:nvSpPr>
            <p:spPr>
              <a:xfrm>
                <a:off x="3474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62" name="矩形 13461"/>
              <p:cNvSpPr/>
              <p:nvPr/>
            </p:nvSpPr>
            <p:spPr>
              <a:xfrm>
                <a:off x="3774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63" name="矩形 13462"/>
              <p:cNvSpPr/>
              <p:nvPr/>
            </p:nvSpPr>
            <p:spPr>
              <a:xfrm>
                <a:off x="4130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64" name="矩形 13463"/>
              <p:cNvSpPr/>
              <p:nvPr/>
            </p:nvSpPr>
            <p:spPr>
              <a:xfrm>
                <a:off x="4430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65" name="矩形 13464"/>
              <p:cNvSpPr/>
              <p:nvPr/>
            </p:nvSpPr>
            <p:spPr>
              <a:xfrm>
                <a:off x="4786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66" name="矩形 13465"/>
              <p:cNvSpPr/>
              <p:nvPr/>
            </p:nvSpPr>
            <p:spPr>
              <a:xfrm>
                <a:off x="5086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67" name="矩形 13466"/>
              <p:cNvSpPr/>
              <p:nvPr/>
            </p:nvSpPr>
            <p:spPr>
              <a:xfrm>
                <a:off x="5442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468" name="组合 13467"/>
          <p:cNvGrpSpPr/>
          <p:nvPr/>
        </p:nvGrpSpPr>
        <p:grpSpPr>
          <a:xfrm>
            <a:off x="3571875" y="5175250"/>
            <a:ext cx="1365250" cy="1365250"/>
            <a:chOff x="2249" y="3268"/>
            <a:chExt cx="860" cy="860"/>
          </a:xfrm>
        </p:grpSpPr>
        <p:sp>
          <p:nvSpPr>
            <p:cNvPr id="13469" name="椭圆 13468"/>
            <p:cNvSpPr/>
            <p:nvPr/>
          </p:nvSpPr>
          <p:spPr>
            <a:xfrm>
              <a:off x="2249" y="3268"/>
              <a:ext cx="860" cy="860"/>
            </a:xfrm>
            <a:prstGeom prst="ellipse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0" name="椭圆 13469"/>
            <p:cNvSpPr/>
            <p:nvPr/>
          </p:nvSpPr>
          <p:spPr>
            <a:xfrm>
              <a:off x="2486" y="3545"/>
              <a:ext cx="476" cy="47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1" name="椭圆 13470"/>
            <p:cNvSpPr/>
            <p:nvPr/>
          </p:nvSpPr>
          <p:spPr>
            <a:xfrm rot="-2566439">
              <a:off x="2321" y="3401"/>
              <a:ext cx="362" cy="20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472" name="组合 13471"/>
          <p:cNvGrpSpPr/>
          <p:nvPr/>
        </p:nvGrpSpPr>
        <p:grpSpPr>
          <a:xfrm>
            <a:off x="5046663" y="4230688"/>
            <a:ext cx="1949450" cy="1949450"/>
            <a:chOff x="3178" y="2673"/>
            <a:chExt cx="1228" cy="1228"/>
          </a:xfrm>
        </p:grpSpPr>
        <p:sp>
          <p:nvSpPr>
            <p:cNvPr id="13473" name="椭圆 13472"/>
            <p:cNvSpPr/>
            <p:nvPr/>
          </p:nvSpPr>
          <p:spPr>
            <a:xfrm>
              <a:off x="3178" y="2673"/>
              <a:ext cx="1228" cy="12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4" name="椭圆 13473"/>
            <p:cNvSpPr/>
            <p:nvPr/>
          </p:nvSpPr>
          <p:spPr>
            <a:xfrm>
              <a:off x="3517" y="3068"/>
              <a:ext cx="678" cy="68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5" name="椭圆 13474"/>
            <p:cNvSpPr/>
            <p:nvPr/>
          </p:nvSpPr>
          <p:spPr>
            <a:xfrm rot="-2566439">
              <a:off x="3282" y="2862"/>
              <a:ext cx="516" cy="28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476" name="椭圆 13475"/>
          <p:cNvSpPr/>
          <p:nvPr/>
        </p:nvSpPr>
        <p:spPr>
          <a:xfrm>
            <a:off x="7489825" y="3582988"/>
            <a:ext cx="1655763" cy="1655762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477" name="椭圆 13476"/>
          <p:cNvSpPr/>
          <p:nvPr/>
        </p:nvSpPr>
        <p:spPr>
          <a:xfrm>
            <a:off x="5643563" y="2386013"/>
            <a:ext cx="1873250" cy="1873250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>
            <a:outerShdw dist="35921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lvl="0" algn="ctr" eaLnBrk="1" latinLnBrk="1" hangingPunct="1"/>
            <a:endParaRPr lang="ko-KR" altLang="en-US" dirty="0">
              <a:solidFill>
                <a:schemeClr val="bg1"/>
              </a:solidFill>
              <a:latin typeface="Gulim" panose="020B0600000101010101" charset="-127"/>
              <a:ea typeface="Gulim" panose="020B0600000101010101" charset="-127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ko-KR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52930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ko-KR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04800"/>
            <a:ext cx="8229600" cy="6019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ko-KR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3" name="标题 13332"/>
          <p:cNvSpPr>
            <a:spLocks noGrp="1"/>
          </p:cNvSpPr>
          <p:nvPr>
            <p:ph type="ctrTitle" sz="quarter"/>
          </p:nvPr>
        </p:nvSpPr>
        <p:spPr>
          <a:xfrm>
            <a:off x="685800" y="1447800"/>
            <a:ext cx="8153400" cy="669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3600"/>
            </a:lvl1pPr>
          </a:lstStyle>
          <a:p>
            <a:pPr lvl="0"/>
            <a:r>
              <a:rPr lang="en-US" altLang="ko-KR" dirty="0"/>
              <a:t>Click to edit Master title style</a:t>
            </a:r>
            <a:endParaRPr lang="en-US" altLang="ko-KR" dirty="0"/>
          </a:p>
        </p:txBody>
      </p:sp>
      <p:sp>
        <p:nvSpPr>
          <p:cNvPr id="13334" name="副标题 13333"/>
          <p:cNvSpPr>
            <a:spLocks noGrp="1"/>
          </p:cNvSpPr>
          <p:nvPr>
            <p:ph type="subTitle" sz="quarter" idx="1"/>
          </p:nvPr>
        </p:nvSpPr>
        <p:spPr>
          <a:xfrm>
            <a:off x="1600200" y="2209800"/>
            <a:ext cx="6400800" cy="533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lvl="1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lvl="2" indent="0" algn="ctr">
              <a:buNone/>
              <a:defRPr sz="2000" b="0">
                <a:solidFill>
                  <a:schemeClr val="tx1"/>
                </a:solidFill>
              </a:defRPr>
            </a:lvl3pPr>
            <a:lvl4pPr marL="1371600" lvl="3" indent="0" algn="ctr">
              <a:buNone/>
              <a:defRPr sz="2000" b="0">
                <a:solidFill>
                  <a:schemeClr val="tx1"/>
                </a:solidFill>
              </a:defRPr>
            </a:lvl4pPr>
            <a:lvl5pPr marL="1828800" lvl="4" indent="0" algn="ctr">
              <a:buNone/>
              <a:defRPr sz="20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altLang="ko-KR" dirty="0"/>
              <a:t>Click to edit Master subtitle style</a:t>
            </a:r>
            <a:endParaRPr lang="en-US" altLang="ko-KR" dirty="0"/>
          </a:p>
        </p:txBody>
      </p:sp>
      <p:sp>
        <p:nvSpPr>
          <p:cNvPr id="13335" name="日期占位符 13334"/>
          <p:cNvSpPr>
            <a:spLocks noGrp="1"/>
          </p:cNvSpPr>
          <p:nvPr>
            <p:ph type="dt" sz="quarter" idx="2"/>
          </p:nvPr>
        </p:nvSpPr>
        <p:spPr>
          <a:xfrm>
            <a:off x="457200" y="6553200"/>
            <a:ext cx="2133600" cy="152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ko-KR" altLang="en-US" sz="1400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Gulim" panose="020B0600000101010101" charset="-127"/>
            </a:endParaRPr>
          </a:p>
        </p:txBody>
      </p:sp>
      <p:sp>
        <p:nvSpPr>
          <p:cNvPr id="13336" name="页脚占位符 13335"/>
          <p:cNvSpPr>
            <a:spLocks noGrp="1"/>
          </p:cNvSpPr>
          <p:nvPr>
            <p:ph type="ftr" sz="quarter" idx="3"/>
          </p:nvPr>
        </p:nvSpPr>
        <p:spPr>
          <a:xfrm>
            <a:off x="3124200" y="6553200"/>
            <a:ext cx="2895600" cy="152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/>
            <a:endParaRPr lang="ko-KR" altLang="en-US" sz="1400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Gulim" panose="020B0600000101010101" charset="-127"/>
            </a:endParaRPr>
          </a:p>
        </p:txBody>
      </p:sp>
      <p:sp>
        <p:nvSpPr>
          <p:cNvPr id="13337" name="灯片编号占位符 13336"/>
          <p:cNvSpPr>
            <a:spLocks noGrp="1"/>
          </p:cNvSpPr>
          <p:nvPr>
            <p:ph type="sldNum" sz="quarter" idx="4"/>
          </p:nvPr>
        </p:nvSpPr>
        <p:spPr>
          <a:xfrm>
            <a:off x="6553200" y="6553200"/>
            <a:ext cx="2133600" cy="152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r"/>
            <a:fld id="{9A0DB2DC-4C9A-4742-B13C-FB6460FD3503}" type="slidenum">
              <a:rPr lang="ko-KR" altLang="en-US" sz="1400" dirty="0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fld>
            <a:endParaRPr lang="ko-KR" altLang="en-US" sz="1400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3376" name="任意多边形 13375"/>
          <p:cNvSpPr/>
          <p:nvPr/>
        </p:nvSpPr>
        <p:spPr>
          <a:xfrm>
            <a:off x="0" y="0"/>
            <a:ext cx="9131300" cy="825500"/>
          </a:xfrm>
          <a:custGeom>
            <a:avLst/>
            <a:gdLst/>
            <a:ahLst/>
            <a:cxnLst/>
            <a:rect l="0" t="0" r="0" b="0"/>
            <a:pathLst>
              <a:path w="5752" h="520">
                <a:moveTo>
                  <a:pt x="0" y="432"/>
                </a:moveTo>
                <a:lnTo>
                  <a:pt x="0" y="0"/>
                </a:lnTo>
                <a:lnTo>
                  <a:pt x="5752" y="0"/>
                </a:lnTo>
                <a:lnTo>
                  <a:pt x="5752" y="520"/>
                </a:lnTo>
                <a:lnTo>
                  <a:pt x="3960" y="520"/>
                </a:lnTo>
                <a:lnTo>
                  <a:pt x="3672" y="232"/>
                </a:lnTo>
                <a:lnTo>
                  <a:pt x="80" y="232"/>
                </a:lnTo>
                <a:lnTo>
                  <a:pt x="80" y="432"/>
                </a:lnTo>
                <a:lnTo>
                  <a:pt x="0" y="432"/>
                </a:lnTo>
                <a:close/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rgbClr val="003300"/>
              </a:solidFill>
            </a:endParaRPr>
          </a:p>
        </p:txBody>
      </p:sp>
      <p:grpSp>
        <p:nvGrpSpPr>
          <p:cNvPr id="13448" name="组合 13447"/>
          <p:cNvGrpSpPr/>
          <p:nvPr/>
        </p:nvGrpSpPr>
        <p:grpSpPr>
          <a:xfrm>
            <a:off x="9525" y="3165475"/>
            <a:ext cx="9136063" cy="2705100"/>
            <a:chOff x="5" y="2002"/>
            <a:chExt cx="5755" cy="1704"/>
          </a:xfrm>
        </p:grpSpPr>
        <p:sp>
          <p:nvSpPr>
            <p:cNvPr id="13449" name="矩形 13448"/>
            <p:cNvSpPr/>
            <p:nvPr/>
          </p:nvSpPr>
          <p:spPr>
            <a:xfrm>
              <a:off x="5" y="2002"/>
              <a:ext cx="5755" cy="1703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tx2"/>
                </a:gs>
                <a:gs pos="100000">
                  <a:schemeClr val="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algn="ctr"/>
              <a:endParaRPr lang="ko-KR" altLang="en-US" dirty="0">
                <a:solidFill>
                  <a:srgbClr val="003300"/>
                </a:solidFill>
                <a:latin typeface="Times New Roman" panose="02020603050405020304" pitchFamily="18" charset="0"/>
                <a:ea typeface="Gulim" panose="020B0600000101010101" charset="-127"/>
              </a:endParaRPr>
            </a:p>
          </p:txBody>
        </p:sp>
        <p:grpSp>
          <p:nvGrpSpPr>
            <p:cNvPr id="13450" name="组合 13449"/>
            <p:cNvGrpSpPr/>
            <p:nvPr/>
          </p:nvGrpSpPr>
          <p:grpSpPr>
            <a:xfrm>
              <a:off x="194" y="2003"/>
              <a:ext cx="5305" cy="1703"/>
              <a:chOff x="194" y="2003"/>
              <a:chExt cx="5305" cy="1703"/>
            </a:xfrm>
          </p:grpSpPr>
          <p:sp>
            <p:nvSpPr>
              <p:cNvPr id="13451" name="矩形 13450"/>
              <p:cNvSpPr/>
              <p:nvPr/>
            </p:nvSpPr>
            <p:spPr>
              <a:xfrm>
                <a:off x="194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52" name="矩形 13451"/>
              <p:cNvSpPr/>
              <p:nvPr/>
            </p:nvSpPr>
            <p:spPr>
              <a:xfrm>
                <a:off x="494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53" name="矩形 13452"/>
              <p:cNvSpPr/>
              <p:nvPr/>
            </p:nvSpPr>
            <p:spPr>
              <a:xfrm>
                <a:off x="850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54" name="矩形 13453"/>
              <p:cNvSpPr/>
              <p:nvPr/>
            </p:nvSpPr>
            <p:spPr>
              <a:xfrm>
                <a:off x="1150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55" name="矩形 13454"/>
              <p:cNvSpPr/>
              <p:nvPr/>
            </p:nvSpPr>
            <p:spPr>
              <a:xfrm>
                <a:off x="1506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56" name="矩形 13455"/>
              <p:cNvSpPr/>
              <p:nvPr/>
            </p:nvSpPr>
            <p:spPr>
              <a:xfrm>
                <a:off x="1806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57" name="矩形 13456"/>
              <p:cNvSpPr/>
              <p:nvPr/>
            </p:nvSpPr>
            <p:spPr>
              <a:xfrm>
                <a:off x="2162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58" name="矩形 13457"/>
              <p:cNvSpPr/>
              <p:nvPr/>
            </p:nvSpPr>
            <p:spPr>
              <a:xfrm>
                <a:off x="2462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59" name="矩形 13458"/>
              <p:cNvSpPr/>
              <p:nvPr/>
            </p:nvSpPr>
            <p:spPr>
              <a:xfrm>
                <a:off x="2818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60" name="矩形 13459"/>
              <p:cNvSpPr/>
              <p:nvPr/>
            </p:nvSpPr>
            <p:spPr>
              <a:xfrm>
                <a:off x="3118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61" name="矩形 13460"/>
              <p:cNvSpPr/>
              <p:nvPr/>
            </p:nvSpPr>
            <p:spPr>
              <a:xfrm>
                <a:off x="3474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62" name="矩形 13461"/>
              <p:cNvSpPr/>
              <p:nvPr/>
            </p:nvSpPr>
            <p:spPr>
              <a:xfrm>
                <a:off x="3774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63" name="矩形 13462"/>
              <p:cNvSpPr/>
              <p:nvPr/>
            </p:nvSpPr>
            <p:spPr>
              <a:xfrm>
                <a:off x="4130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64" name="矩形 13463"/>
              <p:cNvSpPr/>
              <p:nvPr/>
            </p:nvSpPr>
            <p:spPr>
              <a:xfrm>
                <a:off x="4430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65" name="矩形 13464"/>
              <p:cNvSpPr/>
              <p:nvPr/>
            </p:nvSpPr>
            <p:spPr>
              <a:xfrm>
                <a:off x="4786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66" name="矩形 13465"/>
              <p:cNvSpPr/>
              <p:nvPr/>
            </p:nvSpPr>
            <p:spPr>
              <a:xfrm>
                <a:off x="5086" y="2003"/>
                <a:ext cx="170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  <p:sp>
            <p:nvSpPr>
              <p:cNvPr id="13467" name="矩形 13466"/>
              <p:cNvSpPr/>
              <p:nvPr/>
            </p:nvSpPr>
            <p:spPr>
              <a:xfrm>
                <a:off x="5442" y="2003"/>
                <a:ext cx="57" cy="1703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rgbClr val="003300"/>
                  </a:solidFill>
                </a:endParaRPr>
              </a:p>
            </p:txBody>
          </p:sp>
        </p:grpSp>
      </p:grpSp>
      <p:grpSp>
        <p:nvGrpSpPr>
          <p:cNvPr id="13468" name="组合 13467"/>
          <p:cNvGrpSpPr/>
          <p:nvPr/>
        </p:nvGrpSpPr>
        <p:grpSpPr>
          <a:xfrm>
            <a:off x="3571875" y="5175250"/>
            <a:ext cx="1365250" cy="1365250"/>
            <a:chOff x="2249" y="3268"/>
            <a:chExt cx="860" cy="860"/>
          </a:xfrm>
        </p:grpSpPr>
        <p:sp>
          <p:nvSpPr>
            <p:cNvPr id="13469" name="椭圆 13468"/>
            <p:cNvSpPr/>
            <p:nvPr/>
          </p:nvSpPr>
          <p:spPr>
            <a:xfrm>
              <a:off x="2249" y="3268"/>
              <a:ext cx="860" cy="860"/>
            </a:xfrm>
            <a:prstGeom prst="ellipse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3470" name="椭圆 13469"/>
            <p:cNvSpPr/>
            <p:nvPr/>
          </p:nvSpPr>
          <p:spPr>
            <a:xfrm>
              <a:off x="2486" y="3545"/>
              <a:ext cx="476" cy="47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3471" name="椭圆 13470"/>
            <p:cNvSpPr/>
            <p:nvPr/>
          </p:nvSpPr>
          <p:spPr>
            <a:xfrm rot="-2566439">
              <a:off x="2321" y="3401"/>
              <a:ext cx="362" cy="20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</p:grpSp>
      <p:grpSp>
        <p:nvGrpSpPr>
          <p:cNvPr id="13472" name="组合 13471"/>
          <p:cNvGrpSpPr/>
          <p:nvPr/>
        </p:nvGrpSpPr>
        <p:grpSpPr>
          <a:xfrm>
            <a:off x="5046663" y="4230688"/>
            <a:ext cx="1949450" cy="1949450"/>
            <a:chOff x="3178" y="2673"/>
            <a:chExt cx="1228" cy="1228"/>
          </a:xfrm>
        </p:grpSpPr>
        <p:sp>
          <p:nvSpPr>
            <p:cNvPr id="13473" name="椭圆 13472"/>
            <p:cNvSpPr/>
            <p:nvPr/>
          </p:nvSpPr>
          <p:spPr>
            <a:xfrm>
              <a:off x="3178" y="2673"/>
              <a:ext cx="1228" cy="12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3474" name="椭圆 13473"/>
            <p:cNvSpPr/>
            <p:nvPr/>
          </p:nvSpPr>
          <p:spPr>
            <a:xfrm>
              <a:off x="3517" y="3068"/>
              <a:ext cx="678" cy="68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3475" name="椭圆 13474"/>
            <p:cNvSpPr/>
            <p:nvPr/>
          </p:nvSpPr>
          <p:spPr>
            <a:xfrm rot="-2566439">
              <a:off x="3282" y="2862"/>
              <a:ext cx="516" cy="28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</p:grpSp>
      <p:sp>
        <p:nvSpPr>
          <p:cNvPr id="13476" name="椭圆 13475"/>
          <p:cNvSpPr/>
          <p:nvPr/>
        </p:nvSpPr>
        <p:spPr>
          <a:xfrm>
            <a:off x="7489825" y="3582988"/>
            <a:ext cx="1655763" cy="1655762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rgbClr val="003300"/>
              </a:solidFill>
            </a:endParaRPr>
          </a:p>
        </p:txBody>
      </p:sp>
      <p:sp>
        <p:nvSpPr>
          <p:cNvPr id="13477" name="椭圆 13476"/>
          <p:cNvSpPr/>
          <p:nvPr/>
        </p:nvSpPr>
        <p:spPr>
          <a:xfrm>
            <a:off x="5643563" y="2386013"/>
            <a:ext cx="1873250" cy="1873250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>
            <a:outerShdw dist="35921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latinLnBrk="1" hangingPunct="1"/>
            <a:endParaRPr lang="ko-KR" altLang="en-US" dirty="0">
              <a:solidFill>
                <a:srgbClr val="FFFFFF"/>
              </a:solidFill>
              <a:latin typeface="Gulim" panose="020B0600000101010101" charset="-127"/>
              <a:ea typeface="Gulim" panose="020B0600000101010101" charset="-127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ko-KR" altLang="en-US" dirty="0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ko-KR" altLang="en-US" dirty="0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7160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ko-KR" altLang="en-US" dirty="0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ko-KR" altLang="en-US" dirty="0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ko-KR" altLang="en-US" dirty="0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ko-KR" altLang="en-US" dirty="0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ko-KR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ko-KR" altLang="en-US" dirty="0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ko-KR" altLang="en-US" dirty="0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ko-KR" altLang="en-US" dirty="0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52930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ko-KR" altLang="en-US" dirty="0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04800"/>
            <a:ext cx="8229600" cy="6019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ko-KR" altLang="en-US" dirty="0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ko-KR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7160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ko-KR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ko-KR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ko-KR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ko-KR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ko-KR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ko-KR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vmlDrawing" Target="../drawings/vmlDrawing1.vml"/><Relationship Id="rId13" Type="http://schemas.openxmlformats.org/officeDocument/2006/relationships/oleObject" Target="../embeddings/Presentation1.ppt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vmlDrawing" Target="../drawings/vmlDrawing2.vml"/><Relationship Id="rId13" Type="http://schemas.openxmlformats.org/officeDocument/2006/relationships/oleObject" Target="../embeddings/Presentation2.ppt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5" name="任意多边形 12364"/>
          <p:cNvSpPr/>
          <p:nvPr/>
        </p:nvSpPr>
        <p:spPr>
          <a:xfrm flipV="1">
            <a:off x="2438400" y="6718300"/>
            <a:ext cx="6705600" cy="139700"/>
          </a:xfrm>
          <a:custGeom>
            <a:avLst/>
            <a:gdLst/>
            <a:ahLst/>
            <a:cxnLst/>
            <a:rect l="0" t="0" r="0" b="0"/>
            <a:pathLst>
              <a:path w="4224" h="88">
                <a:moveTo>
                  <a:pt x="0" y="0"/>
                </a:moveTo>
                <a:lnTo>
                  <a:pt x="88" y="88"/>
                </a:lnTo>
                <a:lnTo>
                  <a:pt x="4224" y="88"/>
                </a:lnTo>
                <a:lnTo>
                  <a:pt x="42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hlink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6" name="矩形 12365"/>
          <p:cNvSpPr/>
          <p:nvPr/>
        </p:nvSpPr>
        <p:spPr>
          <a:xfrm flipH="1">
            <a:off x="7820025" y="6705600"/>
            <a:ext cx="1308100" cy="174625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18000" bIns="10800">
            <a:spAutoFit/>
          </a:bodyPr>
          <a:lstStyle/>
          <a:p>
            <a:pPr lvl="0" algn="r" eaLnBrk="1" hangingPunct="1"/>
            <a:r>
              <a:rPr lang="en-US" altLang="ko-KR" sz="1000" b="1">
                <a:solidFill>
                  <a:schemeClr val="tx2"/>
                </a:solidFill>
                <a:latin typeface="Verdana" panose="020B0604030504040204" pitchFamily="34" charset="0"/>
                <a:ea typeface="Gulim" panose="020B0600000101010101" charset="-127"/>
              </a:rPr>
              <a:t>YOUR SITE HERE</a:t>
            </a:r>
            <a:endParaRPr lang="en-US" altLang="ko-KR" sz="1000" b="1">
              <a:solidFill>
                <a:schemeClr val="tx2"/>
              </a:solidFill>
              <a:latin typeface="Verdana" panose="020B0604030504040204" pitchFamily="34" charset="0"/>
              <a:ea typeface="Gulim" panose="020B0600000101010101" charset="-127"/>
            </a:endParaRPr>
          </a:p>
        </p:txBody>
      </p:sp>
      <p:sp>
        <p:nvSpPr>
          <p:cNvPr id="12323" name="任意多边形 12322"/>
          <p:cNvSpPr/>
          <p:nvPr/>
        </p:nvSpPr>
        <p:spPr>
          <a:xfrm>
            <a:off x="0" y="0"/>
            <a:ext cx="9144000" cy="1397000"/>
          </a:xfrm>
          <a:custGeom>
            <a:avLst/>
            <a:gdLst/>
            <a:ahLst/>
            <a:cxnLst/>
            <a:rect l="0" t="0" r="0" b="0"/>
            <a:pathLst>
              <a:path w="5760" h="880">
                <a:moveTo>
                  <a:pt x="0" y="856"/>
                </a:moveTo>
                <a:lnTo>
                  <a:pt x="72" y="856"/>
                </a:lnTo>
                <a:lnTo>
                  <a:pt x="72" y="576"/>
                </a:lnTo>
                <a:lnTo>
                  <a:pt x="4584" y="576"/>
                </a:lnTo>
                <a:lnTo>
                  <a:pt x="4888" y="880"/>
                </a:lnTo>
                <a:lnTo>
                  <a:pt x="5760" y="880"/>
                </a:lnTo>
                <a:lnTo>
                  <a:pt x="5760" y="0"/>
                </a:lnTo>
                <a:lnTo>
                  <a:pt x="0" y="0"/>
                </a:lnTo>
                <a:lnTo>
                  <a:pt x="0" y="856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9" name="标题 12308"/>
          <p:cNvSpPr>
            <a:spLocks noGrp="1"/>
          </p:cNvSpPr>
          <p:nvPr>
            <p:ph type="title"/>
          </p:nvPr>
        </p:nvSpPr>
        <p:spPr>
          <a:xfrm>
            <a:off x="457200" y="304800"/>
            <a:ext cx="7848600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ko-KR" dirty="0"/>
              <a:t>Click to edit Master title style</a:t>
            </a:r>
            <a:endParaRPr lang="en-US" altLang="ko-KR" dirty="0"/>
          </a:p>
        </p:txBody>
      </p:sp>
      <p:sp>
        <p:nvSpPr>
          <p:cNvPr id="12310" name="文本占位符 12309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ko-KR" dirty="0"/>
              <a:t>Click to edit Master text styles</a:t>
            </a:r>
            <a:endParaRPr lang="en-US" altLang="ko-KR" dirty="0"/>
          </a:p>
          <a:p>
            <a:pPr lvl="1"/>
            <a:r>
              <a:rPr lang="en-US" altLang="ko-KR" dirty="0"/>
              <a:t>Second level</a:t>
            </a:r>
            <a:endParaRPr lang="en-US" altLang="ko-KR" dirty="0"/>
          </a:p>
          <a:p>
            <a:pPr lvl="2"/>
            <a:r>
              <a:rPr lang="en-US" altLang="ko-KR" dirty="0"/>
              <a:t>Third level</a:t>
            </a:r>
            <a:endParaRPr lang="en-US" altLang="ko-KR" dirty="0"/>
          </a:p>
          <a:p>
            <a:pPr lvl="3"/>
            <a:r>
              <a:rPr lang="en-US" altLang="ko-KR" dirty="0"/>
              <a:t>Fourth level</a:t>
            </a:r>
            <a:endParaRPr lang="en-US" altLang="ko-KR" dirty="0"/>
          </a:p>
          <a:p>
            <a:pPr lvl="4"/>
            <a:r>
              <a:rPr lang="en-US" altLang="ko-KR" dirty="0"/>
              <a:t>Fifth level</a:t>
            </a:r>
            <a:endParaRPr lang="en-US" altLang="ko-KR" dirty="0"/>
          </a:p>
        </p:txBody>
      </p:sp>
      <p:sp>
        <p:nvSpPr>
          <p:cNvPr id="12313" name="灯片编号占位符 12312"/>
          <p:cNvSpPr>
            <a:spLocks noGrp="1"/>
          </p:cNvSpPr>
          <p:nvPr>
            <p:ph type="sldNum" sz="quarter" idx="4"/>
          </p:nvPr>
        </p:nvSpPr>
        <p:spPr>
          <a:xfrm>
            <a:off x="3276600" y="64770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>
                <a:latin typeface="Verdana" panose="020B0604030504040204" pitchFamily="34" charset="0"/>
                <a:ea typeface="Gulim" panose="020B0600000101010101" charset="-127"/>
              </a:defRPr>
            </a:lvl1pPr>
          </a:lstStyle>
          <a:p>
            <a:pPr lvl="0"/>
            <a:fld id="{9A0DB2DC-4C9A-4742-B13C-FB6460FD3503}" type="slidenum">
              <a:rPr lang="ko-KR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graphicFrame>
        <p:nvGraphicFramePr>
          <p:cNvPr id="12321" name="Base" hidden="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13" imgW="0" imgH="0" progId="PowerPoint.Show.8">
                  <p:embed/>
                </p:oleObj>
              </mc:Choice>
              <mc:Fallback>
                <p:oleObj name="" r:id="rId13" imgW="0" imgH="0" progId="PowerPoint.Show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24" name="矩形 12323"/>
          <p:cNvSpPr/>
          <p:nvPr/>
        </p:nvSpPr>
        <p:spPr>
          <a:xfrm>
            <a:off x="8013700" y="987425"/>
            <a:ext cx="1155700" cy="387350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18000" bIns="10800" anchor="ctr">
            <a:spAutoFit/>
          </a:bodyPr>
          <a:lstStyle/>
          <a:p>
            <a:pPr lvl="0" algn="ctr" eaLnBrk="1" hangingPunct="1"/>
            <a:r>
              <a:rPr lang="en-US" altLang="ko-KR" sz="2400" b="1">
                <a:solidFill>
                  <a:schemeClr val="tx2"/>
                </a:solidFill>
                <a:latin typeface="Verdana" panose="020B0604030504040204" pitchFamily="34" charset="0"/>
                <a:ea typeface="Gulim" panose="020B0600000101010101" charset="-127"/>
              </a:rPr>
              <a:t>LOGO</a:t>
            </a:r>
            <a:endParaRPr lang="en-US" altLang="ko-KR" sz="2400" b="1">
              <a:solidFill>
                <a:schemeClr val="tx2"/>
              </a:solidFill>
              <a:latin typeface="Verdana" panose="020B0604030504040204" pitchFamily="34" charset="0"/>
              <a:ea typeface="Gulim" panose="020B0600000101010101" charset="-127"/>
            </a:endParaRPr>
          </a:p>
        </p:txBody>
      </p:sp>
      <p:sp>
        <p:nvSpPr>
          <p:cNvPr id="12325" name="任意多边形 12324"/>
          <p:cNvSpPr/>
          <p:nvPr/>
        </p:nvSpPr>
        <p:spPr>
          <a:xfrm>
            <a:off x="2438400" y="0"/>
            <a:ext cx="6705600" cy="139700"/>
          </a:xfrm>
          <a:custGeom>
            <a:avLst/>
            <a:gdLst/>
            <a:ahLst/>
            <a:cxnLst/>
            <a:rect l="0" t="0" r="0" b="0"/>
            <a:pathLst>
              <a:path w="4224" h="88">
                <a:moveTo>
                  <a:pt x="0" y="0"/>
                </a:moveTo>
                <a:lnTo>
                  <a:pt x="88" y="88"/>
                </a:lnTo>
                <a:lnTo>
                  <a:pt x="4224" y="88"/>
                </a:lnTo>
                <a:lnTo>
                  <a:pt x="42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417" name="组合 12416"/>
          <p:cNvGrpSpPr/>
          <p:nvPr/>
        </p:nvGrpSpPr>
        <p:grpSpPr>
          <a:xfrm>
            <a:off x="2657475" y="4763"/>
            <a:ext cx="6351588" cy="134937"/>
            <a:chOff x="1674" y="3"/>
            <a:chExt cx="4001" cy="85"/>
          </a:xfrm>
        </p:grpSpPr>
        <p:sp>
          <p:nvSpPr>
            <p:cNvPr id="12375" name="矩形 12374"/>
            <p:cNvSpPr/>
            <p:nvPr userDrawn="1"/>
          </p:nvSpPr>
          <p:spPr>
            <a:xfrm>
              <a:off x="167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8" name="矩形 12387"/>
            <p:cNvSpPr/>
            <p:nvPr userDrawn="1"/>
          </p:nvSpPr>
          <p:spPr>
            <a:xfrm>
              <a:off x="181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9" name="矩形 12388"/>
            <p:cNvSpPr/>
            <p:nvPr userDrawn="1"/>
          </p:nvSpPr>
          <p:spPr>
            <a:xfrm>
              <a:off x="194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0" name="矩形 12389"/>
            <p:cNvSpPr/>
            <p:nvPr userDrawn="1"/>
          </p:nvSpPr>
          <p:spPr>
            <a:xfrm>
              <a:off x="208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1" name="矩形 12390"/>
            <p:cNvSpPr/>
            <p:nvPr userDrawn="1"/>
          </p:nvSpPr>
          <p:spPr>
            <a:xfrm>
              <a:off x="221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2" name="矩形 12391"/>
            <p:cNvSpPr/>
            <p:nvPr userDrawn="1"/>
          </p:nvSpPr>
          <p:spPr>
            <a:xfrm>
              <a:off x="235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3" name="矩形 12392"/>
            <p:cNvSpPr/>
            <p:nvPr userDrawn="1"/>
          </p:nvSpPr>
          <p:spPr>
            <a:xfrm>
              <a:off x="249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4" name="矩形 12393"/>
            <p:cNvSpPr/>
            <p:nvPr userDrawn="1"/>
          </p:nvSpPr>
          <p:spPr>
            <a:xfrm>
              <a:off x="262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5" name="矩形 12394"/>
            <p:cNvSpPr/>
            <p:nvPr userDrawn="1"/>
          </p:nvSpPr>
          <p:spPr>
            <a:xfrm>
              <a:off x="276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6" name="矩形 12395"/>
            <p:cNvSpPr/>
            <p:nvPr userDrawn="1"/>
          </p:nvSpPr>
          <p:spPr>
            <a:xfrm>
              <a:off x="289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7" name="矩形 12396"/>
            <p:cNvSpPr/>
            <p:nvPr userDrawn="1"/>
          </p:nvSpPr>
          <p:spPr>
            <a:xfrm>
              <a:off x="303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8" name="矩形 12397"/>
            <p:cNvSpPr/>
            <p:nvPr userDrawn="1"/>
          </p:nvSpPr>
          <p:spPr>
            <a:xfrm>
              <a:off x="317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9" name="矩形 12398"/>
            <p:cNvSpPr/>
            <p:nvPr userDrawn="1"/>
          </p:nvSpPr>
          <p:spPr>
            <a:xfrm>
              <a:off x="330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0" name="矩形 12399"/>
            <p:cNvSpPr/>
            <p:nvPr userDrawn="1"/>
          </p:nvSpPr>
          <p:spPr>
            <a:xfrm>
              <a:off x="344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1" name="矩形 12400"/>
            <p:cNvSpPr/>
            <p:nvPr userDrawn="1"/>
          </p:nvSpPr>
          <p:spPr>
            <a:xfrm>
              <a:off x="357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2" name="矩形 12401"/>
            <p:cNvSpPr/>
            <p:nvPr userDrawn="1"/>
          </p:nvSpPr>
          <p:spPr>
            <a:xfrm>
              <a:off x="371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3" name="矩形 12402"/>
            <p:cNvSpPr/>
            <p:nvPr userDrawn="1"/>
          </p:nvSpPr>
          <p:spPr>
            <a:xfrm>
              <a:off x="385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4" name="矩形 12403"/>
            <p:cNvSpPr/>
            <p:nvPr userDrawn="1"/>
          </p:nvSpPr>
          <p:spPr>
            <a:xfrm>
              <a:off x="398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5" name="矩形 12404"/>
            <p:cNvSpPr/>
            <p:nvPr userDrawn="1"/>
          </p:nvSpPr>
          <p:spPr>
            <a:xfrm>
              <a:off x="412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6" name="矩形 12405"/>
            <p:cNvSpPr/>
            <p:nvPr userDrawn="1"/>
          </p:nvSpPr>
          <p:spPr>
            <a:xfrm>
              <a:off x="425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7" name="矩形 12406"/>
            <p:cNvSpPr/>
            <p:nvPr userDrawn="1"/>
          </p:nvSpPr>
          <p:spPr>
            <a:xfrm>
              <a:off x="439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8" name="矩形 12407"/>
            <p:cNvSpPr/>
            <p:nvPr userDrawn="1"/>
          </p:nvSpPr>
          <p:spPr>
            <a:xfrm>
              <a:off x="453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9" name="矩形 12408"/>
            <p:cNvSpPr/>
            <p:nvPr userDrawn="1"/>
          </p:nvSpPr>
          <p:spPr>
            <a:xfrm>
              <a:off x="466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0" name="矩形 12409"/>
            <p:cNvSpPr/>
            <p:nvPr userDrawn="1"/>
          </p:nvSpPr>
          <p:spPr>
            <a:xfrm>
              <a:off x="480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1" name="矩形 12410"/>
            <p:cNvSpPr/>
            <p:nvPr userDrawn="1"/>
          </p:nvSpPr>
          <p:spPr>
            <a:xfrm>
              <a:off x="493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2" name="矩形 12411"/>
            <p:cNvSpPr/>
            <p:nvPr userDrawn="1"/>
          </p:nvSpPr>
          <p:spPr>
            <a:xfrm>
              <a:off x="507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3" name="矩形 12412"/>
            <p:cNvSpPr/>
            <p:nvPr userDrawn="1"/>
          </p:nvSpPr>
          <p:spPr>
            <a:xfrm>
              <a:off x="521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4" name="矩形 12413"/>
            <p:cNvSpPr/>
            <p:nvPr userDrawn="1"/>
          </p:nvSpPr>
          <p:spPr>
            <a:xfrm>
              <a:off x="534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5" name="矩形 12414"/>
            <p:cNvSpPr/>
            <p:nvPr userDrawn="1"/>
          </p:nvSpPr>
          <p:spPr>
            <a:xfrm>
              <a:off x="548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6" name="矩形 12415"/>
            <p:cNvSpPr/>
            <p:nvPr userDrawn="1"/>
          </p:nvSpPr>
          <p:spPr>
            <a:xfrm>
              <a:off x="561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5" name="任意多边形 12364"/>
          <p:cNvSpPr/>
          <p:nvPr/>
        </p:nvSpPr>
        <p:spPr>
          <a:xfrm flipV="1">
            <a:off x="2438400" y="6718300"/>
            <a:ext cx="6705600" cy="139700"/>
          </a:xfrm>
          <a:custGeom>
            <a:avLst/>
            <a:gdLst/>
            <a:ahLst/>
            <a:cxnLst/>
            <a:rect l="0" t="0" r="0" b="0"/>
            <a:pathLst>
              <a:path w="4224" h="88">
                <a:moveTo>
                  <a:pt x="0" y="0"/>
                </a:moveTo>
                <a:lnTo>
                  <a:pt x="88" y="88"/>
                </a:lnTo>
                <a:lnTo>
                  <a:pt x="4224" y="88"/>
                </a:lnTo>
                <a:lnTo>
                  <a:pt x="42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hlink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rgbClr val="003300"/>
              </a:solidFill>
            </a:endParaRPr>
          </a:p>
        </p:txBody>
      </p:sp>
      <p:sp>
        <p:nvSpPr>
          <p:cNvPr id="12366" name="矩形 12365"/>
          <p:cNvSpPr/>
          <p:nvPr/>
        </p:nvSpPr>
        <p:spPr>
          <a:xfrm flipH="1">
            <a:off x="7820025" y="6705600"/>
            <a:ext cx="1308100" cy="174625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18000" bIns="10800">
            <a:spAutoFit/>
          </a:bodyPr>
          <a:lstStyle/>
          <a:p>
            <a:pPr algn="r" eaLnBrk="1" hangingPunct="1"/>
            <a:r>
              <a:rPr lang="en-US" altLang="ko-KR" sz="1000" b="1">
                <a:solidFill>
                  <a:srgbClr val="507800"/>
                </a:solidFill>
                <a:latin typeface="Verdana" panose="020B0604030504040204" pitchFamily="34" charset="0"/>
                <a:ea typeface="Gulim" panose="020B0600000101010101" charset="-127"/>
              </a:rPr>
              <a:t>YOUR SITE HERE</a:t>
            </a:r>
            <a:endParaRPr lang="en-US" altLang="ko-KR" sz="1000" b="1">
              <a:solidFill>
                <a:srgbClr val="507800"/>
              </a:solidFill>
              <a:latin typeface="Verdana" panose="020B0604030504040204" pitchFamily="34" charset="0"/>
              <a:ea typeface="Gulim" panose="020B0600000101010101" charset="-127"/>
            </a:endParaRPr>
          </a:p>
        </p:txBody>
      </p:sp>
      <p:sp>
        <p:nvSpPr>
          <p:cNvPr id="12323" name="任意多边形 12322"/>
          <p:cNvSpPr/>
          <p:nvPr/>
        </p:nvSpPr>
        <p:spPr>
          <a:xfrm>
            <a:off x="0" y="0"/>
            <a:ext cx="9144000" cy="1397000"/>
          </a:xfrm>
          <a:custGeom>
            <a:avLst/>
            <a:gdLst/>
            <a:ahLst/>
            <a:cxnLst/>
            <a:rect l="0" t="0" r="0" b="0"/>
            <a:pathLst>
              <a:path w="5760" h="880">
                <a:moveTo>
                  <a:pt x="0" y="856"/>
                </a:moveTo>
                <a:lnTo>
                  <a:pt x="72" y="856"/>
                </a:lnTo>
                <a:lnTo>
                  <a:pt x="72" y="576"/>
                </a:lnTo>
                <a:lnTo>
                  <a:pt x="4584" y="576"/>
                </a:lnTo>
                <a:lnTo>
                  <a:pt x="4888" y="880"/>
                </a:lnTo>
                <a:lnTo>
                  <a:pt x="5760" y="880"/>
                </a:lnTo>
                <a:lnTo>
                  <a:pt x="5760" y="0"/>
                </a:lnTo>
                <a:lnTo>
                  <a:pt x="0" y="0"/>
                </a:lnTo>
                <a:lnTo>
                  <a:pt x="0" y="856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rgbClr val="003300"/>
              </a:solidFill>
            </a:endParaRPr>
          </a:p>
        </p:txBody>
      </p:sp>
      <p:sp>
        <p:nvSpPr>
          <p:cNvPr id="12309" name="标题 12308"/>
          <p:cNvSpPr>
            <a:spLocks noGrp="1"/>
          </p:cNvSpPr>
          <p:nvPr>
            <p:ph type="title"/>
          </p:nvPr>
        </p:nvSpPr>
        <p:spPr>
          <a:xfrm>
            <a:off x="457200" y="304800"/>
            <a:ext cx="7848600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ko-KR" dirty="0"/>
              <a:t>Click to edit Master title style</a:t>
            </a:r>
            <a:endParaRPr lang="en-US" altLang="ko-KR" dirty="0"/>
          </a:p>
        </p:txBody>
      </p:sp>
      <p:sp>
        <p:nvSpPr>
          <p:cNvPr id="12310" name="文本占位符 12309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ko-KR" dirty="0"/>
              <a:t>Click to edit Master text styles</a:t>
            </a:r>
            <a:endParaRPr lang="en-US" altLang="ko-KR" dirty="0"/>
          </a:p>
          <a:p>
            <a:pPr lvl="1"/>
            <a:r>
              <a:rPr lang="en-US" altLang="ko-KR" dirty="0"/>
              <a:t>Second level</a:t>
            </a:r>
            <a:endParaRPr lang="en-US" altLang="ko-KR" dirty="0"/>
          </a:p>
          <a:p>
            <a:pPr lvl="2"/>
            <a:r>
              <a:rPr lang="en-US" altLang="ko-KR" dirty="0"/>
              <a:t>Third level</a:t>
            </a:r>
            <a:endParaRPr lang="en-US" altLang="ko-KR" dirty="0"/>
          </a:p>
          <a:p>
            <a:pPr lvl="3"/>
            <a:r>
              <a:rPr lang="en-US" altLang="ko-KR" dirty="0"/>
              <a:t>Fourth level</a:t>
            </a:r>
            <a:endParaRPr lang="en-US" altLang="ko-KR" dirty="0"/>
          </a:p>
          <a:p>
            <a:pPr lvl="4"/>
            <a:r>
              <a:rPr lang="en-US" altLang="ko-KR" dirty="0"/>
              <a:t>Fifth level</a:t>
            </a:r>
            <a:endParaRPr lang="en-US" altLang="ko-KR" dirty="0"/>
          </a:p>
        </p:txBody>
      </p:sp>
      <p:sp>
        <p:nvSpPr>
          <p:cNvPr id="12313" name="灯片编号占位符 12312"/>
          <p:cNvSpPr>
            <a:spLocks noGrp="1"/>
          </p:cNvSpPr>
          <p:nvPr>
            <p:ph type="sldNum" sz="quarter" idx="4"/>
          </p:nvPr>
        </p:nvSpPr>
        <p:spPr>
          <a:xfrm>
            <a:off x="3276600" y="6477000"/>
            <a:ext cx="21336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>
                <a:latin typeface="Verdana" panose="020B0604030504040204" pitchFamily="34" charset="0"/>
                <a:ea typeface="Gulim" panose="020B0600000101010101" charset="-127"/>
              </a:defRPr>
            </a:lvl1pPr>
          </a:lstStyle>
          <a:p>
            <a:fld id="{9A0DB2DC-4C9A-4742-B13C-FB6460FD3503}" type="slidenum">
              <a:rPr lang="ko-KR" altLang="en-US" dirty="0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ko-KR" altLang="en-US" dirty="0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graphicFrame>
        <p:nvGraphicFramePr>
          <p:cNvPr id="12321" name="Base" hidden="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" r:id="rId13" imgW="0" imgH="0" progId="PowerPoint.Show.8">
                  <p:embed/>
                </p:oleObj>
              </mc:Choice>
              <mc:Fallback>
                <p:oleObj name="" r:id="rId13" imgW="0" imgH="0" progId="PowerPoint.Show.8">
                  <p:embed/>
                  <p:pic>
                    <p:nvPicPr>
                      <p:cNvPr id="0" name="图片 7186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24" name="矩形 12323"/>
          <p:cNvSpPr/>
          <p:nvPr/>
        </p:nvSpPr>
        <p:spPr>
          <a:xfrm>
            <a:off x="8013700" y="987425"/>
            <a:ext cx="1155700" cy="387350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18000" bIns="10800" anchor="ctr">
            <a:spAutoFit/>
          </a:bodyPr>
          <a:lstStyle/>
          <a:p>
            <a:pPr algn="ctr" eaLnBrk="1" hangingPunct="1"/>
            <a:r>
              <a:rPr lang="en-US" altLang="ko-KR" sz="2400" b="1">
                <a:solidFill>
                  <a:srgbClr val="507800"/>
                </a:solidFill>
                <a:latin typeface="Verdana" panose="020B0604030504040204" pitchFamily="34" charset="0"/>
                <a:ea typeface="Gulim" panose="020B0600000101010101" charset="-127"/>
              </a:rPr>
              <a:t>LOGO</a:t>
            </a:r>
            <a:endParaRPr lang="en-US" altLang="ko-KR" sz="2400" b="1">
              <a:solidFill>
                <a:srgbClr val="507800"/>
              </a:solidFill>
              <a:latin typeface="Verdana" panose="020B0604030504040204" pitchFamily="34" charset="0"/>
              <a:ea typeface="Gulim" panose="020B0600000101010101" charset="-127"/>
            </a:endParaRPr>
          </a:p>
        </p:txBody>
      </p:sp>
      <p:sp>
        <p:nvSpPr>
          <p:cNvPr id="12325" name="任意多边形 12324"/>
          <p:cNvSpPr/>
          <p:nvPr/>
        </p:nvSpPr>
        <p:spPr>
          <a:xfrm>
            <a:off x="2438400" y="0"/>
            <a:ext cx="6705600" cy="139700"/>
          </a:xfrm>
          <a:custGeom>
            <a:avLst/>
            <a:gdLst/>
            <a:ahLst/>
            <a:cxnLst/>
            <a:rect l="0" t="0" r="0" b="0"/>
            <a:pathLst>
              <a:path w="4224" h="88">
                <a:moveTo>
                  <a:pt x="0" y="0"/>
                </a:moveTo>
                <a:lnTo>
                  <a:pt x="88" y="88"/>
                </a:lnTo>
                <a:lnTo>
                  <a:pt x="4224" y="88"/>
                </a:lnTo>
                <a:lnTo>
                  <a:pt x="42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rgbClr val="003300"/>
              </a:solidFill>
            </a:endParaRPr>
          </a:p>
        </p:txBody>
      </p:sp>
      <p:grpSp>
        <p:nvGrpSpPr>
          <p:cNvPr id="12417" name="组合 12416"/>
          <p:cNvGrpSpPr/>
          <p:nvPr/>
        </p:nvGrpSpPr>
        <p:grpSpPr>
          <a:xfrm>
            <a:off x="2657475" y="4763"/>
            <a:ext cx="6351588" cy="134937"/>
            <a:chOff x="1674" y="3"/>
            <a:chExt cx="4001" cy="85"/>
          </a:xfrm>
        </p:grpSpPr>
        <p:sp>
          <p:nvSpPr>
            <p:cNvPr id="12375" name="矩形 12374"/>
            <p:cNvSpPr/>
            <p:nvPr userDrawn="1"/>
          </p:nvSpPr>
          <p:spPr>
            <a:xfrm>
              <a:off x="167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388" name="矩形 12387"/>
            <p:cNvSpPr/>
            <p:nvPr userDrawn="1"/>
          </p:nvSpPr>
          <p:spPr>
            <a:xfrm>
              <a:off x="181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389" name="矩形 12388"/>
            <p:cNvSpPr/>
            <p:nvPr userDrawn="1"/>
          </p:nvSpPr>
          <p:spPr>
            <a:xfrm>
              <a:off x="194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390" name="矩形 12389"/>
            <p:cNvSpPr/>
            <p:nvPr userDrawn="1"/>
          </p:nvSpPr>
          <p:spPr>
            <a:xfrm>
              <a:off x="208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391" name="矩形 12390"/>
            <p:cNvSpPr/>
            <p:nvPr userDrawn="1"/>
          </p:nvSpPr>
          <p:spPr>
            <a:xfrm>
              <a:off x="221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392" name="矩形 12391"/>
            <p:cNvSpPr/>
            <p:nvPr userDrawn="1"/>
          </p:nvSpPr>
          <p:spPr>
            <a:xfrm>
              <a:off x="235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393" name="矩形 12392"/>
            <p:cNvSpPr/>
            <p:nvPr userDrawn="1"/>
          </p:nvSpPr>
          <p:spPr>
            <a:xfrm>
              <a:off x="249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394" name="矩形 12393"/>
            <p:cNvSpPr/>
            <p:nvPr userDrawn="1"/>
          </p:nvSpPr>
          <p:spPr>
            <a:xfrm>
              <a:off x="262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395" name="矩形 12394"/>
            <p:cNvSpPr/>
            <p:nvPr userDrawn="1"/>
          </p:nvSpPr>
          <p:spPr>
            <a:xfrm>
              <a:off x="276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396" name="矩形 12395"/>
            <p:cNvSpPr/>
            <p:nvPr userDrawn="1"/>
          </p:nvSpPr>
          <p:spPr>
            <a:xfrm>
              <a:off x="289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397" name="矩形 12396"/>
            <p:cNvSpPr/>
            <p:nvPr userDrawn="1"/>
          </p:nvSpPr>
          <p:spPr>
            <a:xfrm>
              <a:off x="303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398" name="矩形 12397"/>
            <p:cNvSpPr/>
            <p:nvPr userDrawn="1"/>
          </p:nvSpPr>
          <p:spPr>
            <a:xfrm>
              <a:off x="317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399" name="矩形 12398"/>
            <p:cNvSpPr/>
            <p:nvPr userDrawn="1"/>
          </p:nvSpPr>
          <p:spPr>
            <a:xfrm>
              <a:off x="330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00" name="矩形 12399"/>
            <p:cNvSpPr/>
            <p:nvPr userDrawn="1"/>
          </p:nvSpPr>
          <p:spPr>
            <a:xfrm>
              <a:off x="344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01" name="矩形 12400"/>
            <p:cNvSpPr/>
            <p:nvPr userDrawn="1"/>
          </p:nvSpPr>
          <p:spPr>
            <a:xfrm>
              <a:off x="357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02" name="矩形 12401"/>
            <p:cNvSpPr/>
            <p:nvPr userDrawn="1"/>
          </p:nvSpPr>
          <p:spPr>
            <a:xfrm>
              <a:off x="371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03" name="矩形 12402"/>
            <p:cNvSpPr/>
            <p:nvPr userDrawn="1"/>
          </p:nvSpPr>
          <p:spPr>
            <a:xfrm>
              <a:off x="385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04" name="矩形 12403"/>
            <p:cNvSpPr/>
            <p:nvPr userDrawn="1"/>
          </p:nvSpPr>
          <p:spPr>
            <a:xfrm>
              <a:off x="398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05" name="矩形 12404"/>
            <p:cNvSpPr/>
            <p:nvPr userDrawn="1"/>
          </p:nvSpPr>
          <p:spPr>
            <a:xfrm>
              <a:off x="412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06" name="矩形 12405"/>
            <p:cNvSpPr/>
            <p:nvPr userDrawn="1"/>
          </p:nvSpPr>
          <p:spPr>
            <a:xfrm>
              <a:off x="425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07" name="矩形 12406"/>
            <p:cNvSpPr/>
            <p:nvPr userDrawn="1"/>
          </p:nvSpPr>
          <p:spPr>
            <a:xfrm>
              <a:off x="439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08" name="矩形 12407"/>
            <p:cNvSpPr/>
            <p:nvPr userDrawn="1"/>
          </p:nvSpPr>
          <p:spPr>
            <a:xfrm>
              <a:off x="453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09" name="矩形 12408"/>
            <p:cNvSpPr/>
            <p:nvPr userDrawn="1"/>
          </p:nvSpPr>
          <p:spPr>
            <a:xfrm>
              <a:off x="466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10" name="矩形 12409"/>
            <p:cNvSpPr/>
            <p:nvPr userDrawn="1"/>
          </p:nvSpPr>
          <p:spPr>
            <a:xfrm>
              <a:off x="480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11" name="矩形 12410"/>
            <p:cNvSpPr/>
            <p:nvPr userDrawn="1"/>
          </p:nvSpPr>
          <p:spPr>
            <a:xfrm>
              <a:off x="493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12" name="矩形 12411"/>
            <p:cNvSpPr/>
            <p:nvPr userDrawn="1"/>
          </p:nvSpPr>
          <p:spPr>
            <a:xfrm>
              <a:off x="5074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13" name="矩形 12412"/>
            <p:cNvSpPr/>
            <p:nvPr userDrawn="1"/>
          </p:nvSpPr>
          <p:spPr>
            <a:xfrm>
              <a:off x="5210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14" name="矩形 12413"/>
            <p:cNvSpPr/>
            <p:nvPr userDrawn="1"/>
          </p:nvSpPr>
          <p:spPr>
            <a:xfrm>
              <a:off x="5346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15" name="矩形 12414"/>
            <p:cNvSpPr/>
            <p:nvPr userDrawn="1"/>
          </p:nvSpPr>
          <p:spPr>
            <a:xfrm>
              <a:off x="5482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  <p:sp>
          <p:nvSpPr>
            <p:cNvPr id="12416" name="矩形 12415"/>
            <p:cNvSpPr/>
            <p:nvPr userDrawn="1"/>
          </p:nvSpPr>
          <p:spPr>
            <a:xfrm>
              <a:off x="5618" y="3"/>
              <a:ext cx="57" cy="8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003300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v"/>
        <a:defRPr sz="2800" b="1" i="0" u="none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文本占位符 16388"/>
          <p:cNvSpPr>
            <a:spLocks noGrp="1"/>
          </p:cNvSpPr>
          <p:nvPr>
            <p:ph type="body" idx="1"/>
          </p:nvPr>
        </p:nvSpPr>
        <p:spPr>
          <a:xfrm>
            <a:off x="520700" y="1147445"/>
            <a:ext cx="8102600" cy="4356100"/>
          </a:xfrm>
        </p:spPr>
        <p:txBody>
          <a:bodyPr/>
          <a:lstStyle/>
          <a:p>
            <a:pPr marL="0" indent="0">
              <a:buClr>
                <a:schemeClr val="bg2"/>
              </a:buClr>
              <a:buNone/>
            </a:pPr>
            <a:endParaRPr lang="en-US" altLang="ko-KR" sz="2200" dirty="0">
              <a:solidFill>
                <a:schemeClr val="tx2"/>
              </a:solidFill>
              <a:ea typeface="Gulim" panose="020B0600000101010101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</a:t>
            </a:r>
            <a:r>
              <a:rPr lang="zh-CN" altLang="en-US" sz="22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“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如果你想让教师的劳动能够给教师</a:t>
            </a:r>
            <a:r>
              <a:rPr lang="zh-CN" altLang="en-US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带来乐趣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，使天天上课不至于变成一种</a:t>
            </a:r>
            <a:r>
              <a:rPr lang="zh-CN" altLang="en-US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单调乏味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的义务，那你就应当引导每一位教师走上从事教育科研这条</a:t>
            </a:r>
            <a:r>
              <a:rPr lang="zh-CN" altLang="en-US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幸福的道路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上来。”教师从事研究的最终目的不仅仅是</a:t>
            </a:r>
            <a:r>
              <a:rPr lang="zh-CN" altLang="en-US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改进教育实践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，还可以改变自己的</a:t>
            </a:r>
            <a:r>
              <a:rPr lang="zh-CN" altLang="en-US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生活方式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，从而在工作中获得理性的升华和情感的愉悦，提升自己</a:t>
            </a:r>
            <a:r>
              <a:rPr lang="zh-CN" altLang="en-US" sz="2400" b="0" dirty="0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的</a:t>
            </a:r>
            <a:r>
              <a:rPr lang="zh-CN" altLang="en-US" sz="2400" b="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精神境界</a:t>
            </a:r>
            <a:r>
              <a:rPr lang="zh-CN" altLang="en-US" sz="2400" b="0" dirty="0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和</a:t>
            </a:r>
            <a:r>
              <a:rPr lang="zh-CN" altLang="en-US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思维品质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lang="zh-CN" altLang="en-US" sz="2400" b="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                                                         </a:t>
            </a:r>
            <a:r>
              <a:rPr lang="en-US" altLang="zh-CN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  苏霍姆林斯基</a:t>
            </a:r>
            <a:endParaRPr lang="zh-CN" altLang="en-US" sz="2400" b="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宋体" panose="02010600030101010101" pitchFamily="2" charset="-122"/>
            </a:endParaRPr>
          </a:p>
          <a:p>
            <a:pPr>
              <a:buNone/>
            </a:pPr>
            <a:endParaRPr lang="ko-KR" altLang="en-US" sz="2400" dirty="0">
              <a:ea typeface="Gulim" panose="020B0600000101010101" charset="-127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MH_PageTitle"/>
          <p:cNvSpPr>
            <a:spLocks noGrp="1"/>
          </p:cNvSpPr>
          <p:nvPr>
            <p:ph type="title"/>
          </p:nvPr>
        </p:nvSpPr>
        <p:spPr>
          <a:xfrm>
            <a:off x="256540" y="201295"/>
            <a:ext cx="7886700" cy="723900"/>
          </a:xfrm>
        </p:spPr>
        <p:txBody>
          <a:bodyPr wrap="square" lIns="91440" tIns="45720" rIns="91440" bIns="45720" anchor="ctr"/>
          <a:lstStyle/>
          <a:p>
            <a:pPr eaLnBrk="1" hangingPunct="1"/>
            <a:r>
              <a:rPr lang="zh-CN" altLang="en-US" sz="28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（四）科研的基本要素与要素关系</a:t>
            </a:r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</a:t>
            </a:r>
            <a:endParaRPr lang="zh-CN" altLang="en-US" sz="24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458" name="MH_Title_1"/>
          <p:cNvSpPr/>
          <p:nvPr/>
        </p:nvSpPr>
        <p:spPr>
          <a:xfrm>
            <a:off x="4038600" y="3767138"/>
            <a:ext cx="1081088" cy="1079500"/>
          </a:xfrm>
          <a:prstGeom prst="ellipse">
            <a:avLst/>
          </a:prstGeom>
          <a:solidFill>
            <a:srgbClr val="525252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</a:t>
            </a:r>
            <a:endParaRPr lang="zh-CN" altLang="en-US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MH_Text_2"/>
          <p:cNvSpPr/>
          <p:nvPr/>
        </p:nvSpPr>
        <p:spPr>
          <a:xfrm>
            <a:off x="6426200" y="3182938"/>
            <a:ext cx="2336800" cy="1236663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研究的方式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适合与目标达成的工具和办法（决定于目标走向和内容特点）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7" name="MH_Text_1"/>
          <p:cNvSpPr/>
          <p:nvPr/>
        </p:nvSpPr>
        <p:spPr>
          <a:xfrm>
            <a:off x="2702878" y="1366520"/>
            <a:ext cx="2552700" cy="1230313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研究的方向（研究的深度）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解决问题将要达到的目的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与</a:t>
            </a:r>
            <a:r>
              <a:rPr lang="zh-CN" altLang="en-US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程度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决定于问题）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da-DK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宋体" panose="02010600030101010101" pitchFamily="2" charset="-122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8" name="MH_Text_5"/>
          <p:cNvSpPr/>
          <p:nvPr/>
        </p:nvSpPr>
        <p:spPr>
          <a:xfrm>
            <a:off x="256540" y="2798445"/>
            <a:ext cx="2879725" cy="136715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研究的事项（研究的宽度）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能够影响目标达成的因素，通常叫做变量（决定与目标和假设成果）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9" name="MH_Text_3"/>
          <p:cNvSpPr/>
          <p:nvPr/>
        </p:nvSpPr>
        <p:spPr>
          <a:xfrm>
            <a:off x="6019800" y="4744085"/>
            <a:ext cx="2971165" cy="1249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研究结论之二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课题研究结果的组成部分，补充表达研究价值，提出新的研究方向（未尽研究）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0" name="MH_Text_4"/>
          <p:cNvSpPr/>
          <p:nvPr/>
        </p:nvSpPr>
        <p:spPr>
          <a:xfrm>
            <a:off x="719455" y="4970780"/>
            <a:ext cx="2492375" cy="889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研究结论之一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解决问题的方法体系（针对问题解决而设计）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1" name="MH_Other_1"/>
          <p:cNvSpPr/>
          <p:nvPr/>
        </p:nvSpPr>
        <p:spPr bwMode="auto">
          <a:xfrm rot="13871108" flipH="1">
            <a:off x="3110706" y="3104356"/>
            <a:ext cx="869950" cy="1462088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B2B2B2"/>
              </a:gs>
            </a:gsLst>
            <a:lin ang="81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50" b="1" i="0" u="none" strike="noStrike" kern="0" cap="none" spc="0" normalizeH="0" baseline="0" noProof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12" name="MH_SubTitle_5"/>
          <p:cNvSpPr/>
          <p:nvPr/>
        </p:nvSpPr>
        <p:spPr>
          <a:xfrm>
            <a:off x="2771775" y="3549650"/>
            <a:ext cx="741363" cy="741363"/>
          </a:xfrm>
          <a:prstGeom prst="ellipse">
            <a:avLst/>
          </a:prstGeom>
          <a:solidFill>
            <a:srgbClr val="92D14F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内容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3" name="MH_Other_2"/>
          <p:cNvSpPr/>
          <p:nvPr/>
        </p:nvSpPr>
        <p:spPr bwMode="auto">
          <a:xfrm rot="18191108" flipH="1">
            <a:off x="4287838" y="2452688"/>
            <a:ext cx="869950" cy="1460500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B2B2B2"/>
              </a:gs>
            </a:gsLst>
            <a:lin ang="81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50" b="1" i="0" u="none" strike="noStrike" kern="0" cap="none" spc="0" normalizeH="0" baseline="0" noProof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14" name="MH_SubTitle_1"/>
          <p:cNvSpPr/>
          <p:nvPr/>
        </p:nvSpPr>
        <p:spPr>
          <a:xfrm>
            <a:off x="4148138" y="2455863"/>
            <a:ext cx="739775" cy="739775"/>
          </a:xfrm>
          <a:prstGeom prst="ellipse">
            <a:avLst/>
          </a:prstGeom>
          <a:solidFill>
            <a:srgbClr val="E05A3D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目标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5" name="MH_Other_3"/>
          <p:cNvSpPr/>
          <p:nvPr/>
        </p:nvSpPr>
        <p:spPr bwMode="auto">
          <a:xfrm rot="911108" flipH="1">
            <a:off x="5272088" y="3370263"/>
            <a:ext cx="869950" cy="1462088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B2B2B2"/>
              </a:gs>
            </a:gsLst>
            <a:lin ang="81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50" b="1" i="0" u="none" strike="noStrike" kern="0" cap="none" spc="0" normalizeH="0" baseline="0" noProof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16" name="MH_SubTitle_2"/>
          <p:cNvSpPr/>
          <p:nvPr/>
        </p:nvSpPr>
        <p:spPr>
          <a:xfrm>
            <a:off x="5613400" y="3425825"/>
            <a:ext cx="739775" cy="739775"/>
          </a:xfrm>
          <a:prstGeom prst="ellipse">
            <a:avLst/>
          </a:prstGeom>
          <a:solidFill>
            <a:srgbClr val="26ACAD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方法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7" name="MH_Other_4"/>
          <p:cNvSpPr/>
          <p:nvPr/>
        </p:nvSpPr>
        <p:spPr bwMode="auto">
          <a:xfrm rot="5231108" flipH="1">
            <a:off x="4702175" y="4589463"/>
            <a:ext cx="871538" cy="1462088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B2B2B2"/>
              </a:gs>
            </a:gsLst>
            <a:lin ang="81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50" b="1" i="0" u="none" strike="noStrike" kern="0" cap="none" spc="0" normalizeH="0" baseline="0" noProof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18" name="MH_SubTitle_3"/>
          <p:cNvSpPr/>
          <p:nvPr/>
        </p:nvSpPr>
        <p:spPr>
          <a:xfrm>
            <a:off x="5143500" y="5118100"/>
            <a:ext cx="741363" cy="741363"/>
          </a:xfrm>
          <a:prstGeom prst="ellipse">
            <a:avLst/>
          </a:prstGeom>
          <a:solidFill>
            <a:srgbClr val="F4AB42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效果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评价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9" name="MH_Other_5"/>
          <p:cNvSpPr/>
          <p:nvPr/>
        </p:nvSpPr>
        <p:spPr bwMode="auto">
          <a:xfrm rot="9551108" flipH="1">
            <a:off x="3367088" y="4425950"/>
            <a:ext cx="869950" cy="1460500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B2B2B2"/>
              </a:gs>
            </a:gsLst>
            <a:lin ang="81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50" b="1" i="0" u="none" strike="noStrike" kern="0" cap="none" spc="0" normalizeH="0" baseline="0" noProof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20" name="MH_SubTitle_4"/>
          <p:cNvSpPr/>
          <p:nvPr/>
        </p:nvSpPr>
        <p:spPr>
          <a:xfrm>
            <a:off x="3387725" y="5195888"/>
            <a:ext cx="741363" cy="739775"/>
          </a:xfrm>
          <a:prstGeom prst="ellipse">
            <a:avLst/>
          </a:prstGeom>
          <a:solidFill>
            <a:srgbClr val="4D606F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成果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5680710" y="1718310"/>
            <a:ext cx="2291080" cy="1257300"/>
          </a:xfrm>
          <a:prstGeom prst="wedgeEllipseCallout">
            <a:avLst>
              <a:gd name="adj1" fmla="val -81348"/>
              <a:gd name="adj2" fmla="val 1245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研究的核心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通过</a:t>
            </a:r>
            <a:r>
              <a:rPr lang="zh-CN" altLang="en-US" sz="1800" strike="noStrike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观察与</a:t>
            </a:r>
            <a:r>
              <a:rPr lang="zh-CN" altLang="en-US" sz="1800" strike="noStrike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分析</a:t>
            </a:r>
            <a:r>
              <a:rPr lang="en-US" altLang="zh-CN" sz="1800" strike="noStrike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,</a:t>
            </a:r>
            <a:r>
              <a:rPr lang="zh-CN" altLang="en-US" sz="1800" strike="noStrike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找出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现象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的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原因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03220" y="6118225"/>
            <a:ext cx="3230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科研要素与关系图示一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0481" name="文本占位符 10242"/>
          <p:cNvSpPr>
            <a:spLocks noGrp="1"/>
          </p:cNvSpPr>
          <p:nvPr/>
        </p:nvSpPr>
        <p:spPr>
          <a:xfrm>
            <a:off x="1106170" y="461010"/>
            <a:ext cx="5960110" cy="5505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科研要素与关系图示二</a:t>
            </a:r>
            <a:r>
              <a:rPr lang="zh-CN" altLang="en-US" sz="24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（研究性思维方式）</a:t>
            </a:r>
            <a:endParaRPr lang="en-US" altLang="zh-CN" sz="2800" dirty="0">
              <a:solidFill>
                <a:srgbClr val="C00000"/>
              </a:solidFill>
            </a:endParaRPr>
          </a:p>
          <a:p>
            <a:pPr marL="0" indent="0" eaLnBrk="1" hangingPunct="1">
              <a:buNone/>
            </a:pPr>
            <a:endParaRPr lang="en-US" altLang="zh-CN" dirty="0"/>
          </a:p>
        </p:txBody>
      </p:sp>
      <p:grpSp>
        <p:nvGrpSpPr>
          <p:cNvPr id="3" name="组合 2"/>
          <p:cNvGrpSpPr/>
          <p:nvPr/>
        </p:nvGrpSpPr>
        <p:grpSpPr>
          <a:xfrm>
            <a:off x="327025" y="1471930"/>
            <a:ext cx="7899400" cy="4768215"/>
            <a:chOff x="-237" y="2105"/>
            <a:chExt cx="12440" cy="7509"/>
          </a:xfrm>
        </p:grpSpPr>
        <p:grpSp>
          <p:nvGrpSpPr>
            <p:cNvPr id="20484" name="组合 49"/>
            <p:cNvGrpSpPr/>
            <p:nvPr/>
          </p:nvGrpSpPr>
          <p:grpSpPr>
            <a:xfrm>
              <a:off x="3120" y="2280"/>
              <a:ext cx="4080" cy="4003"/>
              <a:chOff x="3276634" y="2286030"/>
              <a:chExt cx="2590732" cy="2541558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3276634" y="3124220"/>
                <a:ext cx="1981148" cy="0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5257782" y="2295555"/>
                <a:ext cx="609584" cy="828665"/>
              </a:xfrm>
              <a:prstGeom prst="line">
                <a:avLst/>
              </a:prstGeom>
              <a:ln w="28575">
                <a:solidFill>
                  <a:srgbClr val="08269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4038614" y="2305080"/>
                <a:ext cx="0" cy="1633519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 flipV="1">
                <a:off x="4038614" y="2286030"/>
                <a:ext cx="1828752" cy="19050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>
                <a:off x="3276634" y="2286030"/>
                <a:ext cx="761980" cy="866765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5257782" y="3124220"/>
                <a:ext cx="0" cy="1703368"/>
              </a:xfrm>
              <a:prstGeom prst="line">
                <a:avLst/>
              </a:prstGeom>
              <a:ln w="28575">
                <a:solidFill>
                  <a:srgbClr val="BA04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3276634" y="4827588"/>
                <a:ext cx="1981148" cy="0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3276634" y="3124220"/>
                <a:ext cx="0" cy="1703368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5867366" y="2309843"/>
                <a:ext cx="0" cy="1628756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5257782" y="3938598"/>
                <a:ext cx="609584" cy="888990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4038614" y="3975110"/>
                <a:ext cx="1828752" cy="0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3276634" y="3975110"/>
                <a:ext cx="761980" cy="852478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线形标注 2 51"/>
            <p:cNvSpPr/>
            <p:nvPr/>
          </p:nvSpPr>
          <p:spPr>
            <a:xfrm>
              <a:off x="8985" y="2105"/>
              <a:ext cx="3180" cy="1418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56629"/>
                <a:gd name="adj6" fmla="val -81540"/>
              </a:avLst>
            </a:prstGeom>
            <a:noFill/>
            <a:ln w="12700">
              <a:solidFill>
                <a:srgbClr val="BA04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目标：研究的目的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与</a:t>
              </a:r>
              <a:r>
                <a:rPr lang="zh-CN" altLang="en-US" dirty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程度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，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指明研究方向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（研究的深度）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53" name="线形标注 1 52"/>
            <p:cNvSpPr/>
            <p:nvPr/>
          </p:nvSpPr>
          <p:spPr>
            <a:xfrm>
              <a:off x="8985" y="4560"/>
              <a:ext cx="3218" cy="1440"/>
            </a:xfrm>
            <a:prstGeom prst="borderCallout1">
              <a:avLst>
                <a:gd name="adj1" fmla="val 18750"/>
                <a:gd name="adj2" fmla="val -8333"/>
                <a:gd name="adj3" fmla="val 66111"/>
                <a:gd name="adj4" fmla="val -62927"/>
              </a:avLst>
            </a:prstGeom>
            <a:noFill/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方法：适合与目标达成的工具和办法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（研究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的</a:t>
              </a:r>
              <a:r>
                <a:rPr lang="zh-CN" altLang="en-US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宽度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）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60" name="线形标注 2 59"/>
            <p:cNvSpPr/>
            <p:nvPr/>
          </p:nvSpPr>
          <p:spPr>
            <a:xfrm>
              <a:off x="4319" y="8062"/>
              <a:ext cx="3722" cy="1452"/>
            </a:xfrm>
            <a:prstGeom prst="borderCallout2">
              <a:avLst>
                <a:gd name="adj1" fmla="val 18749"/>
                <a:gd name="adj2" fmla="val -3148"/>
                <a:gd name="adj3" fmla="val 18750"/>
                <a:gd name="adj4" fmla="val -16667"/>
                <a:gd name="adj5" fmla="val -117148"/>
                <a:gd name="adj6" fmla="val 5910"/>
              </a:avLst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内容：能够影响目标达成的因素，通常叫做变量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（研究的宽度）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20503" name="文本框 5"/>
            <p:cNvSpPr txBox="1"/>
            <p:nvPr/>
          </p:nvSpPr>
          <p:spPr>
            <a:xfrm>
              <a:off x="201" y="2814"/>
              <a:ext cx="566" cy="2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三维方</a:t>
              </a:r>
              <a:endParaRPr lang="en-US" altLang="zh-CN" dirty="0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r>
                <a:rPr lang="zh-CN" altLang="en-US" dirty="0" smtClean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式</a:t>
              </a:r>
              <a:endParaRPr lang="en-US" altLang="zh-CN" dirty="0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endParaRPr lang="zh-CN" altLang="en-US" sz="1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0504" name="文本框 7"/>
            <p:cNvSpPr txBox="1"/>
            <p:nvPr/>
          </p:nvSpPr>
          <p:spPr>
            <a:xfrm>
              <a:off x="-237" y="7142"/>
              <a:ext cx="3567" cy="24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BA04B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一些教师研究的问题</a:t>
              </a:r>
              <a:endParaRPr lang="en-US" altLang="zh-CN" sz="1600" b="1" dirty="0" smtClean="0">
                <a:solidFill>
                  <a:srgbClr val="BA04B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1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散</a:t>
              </a:r>
              <a:r>
                <a:rPr lang="zh-CN" altLang="en-US" sz="16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r>
                <a:rPr lang="zh-CN" altLang="en-US" sz="16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en-US" altLang="zh-CN" sz="1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片面的</a:t>
              </a:r>
              <a:endParaRPr lang="en-US" altLang="zh-CN" sz="1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平面的 </a:t>
              </a:r>
              <a:endParaRPr lang="en-US" altLang="zh-CN" sz="1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</a:t>
              </a:r>
              <a:r>
                <a:rPr lang="zh-CN" altLang="en-US" sz="1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不成完整的</a:t>
              </a:r>
              <a:r>
                <a:rPr lang="zh-CN" altLang="en-US" sz="1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体系</a:t>
              </a:r>
              <a:endParaRPr lang="zh-CN" altLang="en-US" sz="1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流程图: 联系 50"/>
          <p:cNvSpPr/>
          <p:nvPr/>
        </p:nvSpPr>
        <p:spPr>
          <a:xfrm>
            <a:off x="4357370" y="4015740"/>
            <a:ext cx="165100" cy="17907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19799" y="4590966"/>
            <a:ext cx="2182495" cy="7413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问题：研究的核心</a:t>
            </a:r>
            <a:endParaRPr lang="en-US" altLang="zh-CN" dirty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（研究的起点）</a:t>
            </a:r>
            <a:endParaRPr lang="zh-CN" altLang="en-US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 flipV="1">
            <a:off x="4588778" y="4194810"/>
            <a:ext cx="1317072" cy="83019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341966" y="1898259"/>
            <a:ext cx="461665" cy="152541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形成完整体系</a:t>
            </a:r>
            <a:endParaRPr lang="zh-CN" altLang="en-US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20" name="直接箭头连接符 19"/>
          <p:cNvCxnSpPr>
            <a:stCxn id="20503" idx="3"/>
            <a:endCxn id="13" idx="1"/>
          </p:cNvCxnSpPr>
          <p:nvPr/>
        </p:nvCxnSpPr>
        <p:spPr>
          <a:xfrm>
            <a:off x="964565" y="2660968"/>
            <a:ext cx="377401" cy="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1048349" y="5339625"/>
            <a:ext cx="301731" cy="1426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1040098" y="5637591"/>
            <a:ext cx="301731" cy="156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1505" name="文本占位符 10242"/>
          <p:cNvSpPr>
            <a:spLocks noGrp="1"/>
          </p:cNvSpPr>
          <p:nvPr/>
        </p:nvSpPr>
        <p:spPr>
          <a:xfrm>
            <a:off x="462914" y="505395"/>
            <a:ext cx="8170545" cy="619569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b="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2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综上 ：</a:t>
            </a:r>
            <a:r>
              <a:rPr lang="zh-CN" altLang="en-US" sz="3200" b="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endParaRPr lang="zh-CN" altLang="en-US" sz="3200" b="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1800" b="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一般研究活动可概括为五大要素：</a:t>
            </a:r>
            <a:r>
              <a:rPr lang="zh-CN" altLang="en-US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问题、目标、内容、方法、成果。</a:t>
            </a:r>
            <a:endParaRPr lang="en-US" altLang="zh-CN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任何复杂问题只要理清这</a:t>
            </a:r>
            <a:r>
              <a:rPr lang="zh-CN" altLang="en-US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五大要素的内容和逻辑关系</a:t>
            </a: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都能很好的得到解决。</a:t>
            </a:r>
            <a:endParaRPr lang="zh-CN" altLang="en-US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撰写研究报告（科研总结）就是将这些</a:t>
            </a:r>
            <a:r>
              <a:rPr lang="en-US" altLang="zh-CN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要素</a:t>
            </a:r>
            <a:r>
              <a:rPr lang="en-US" altLang="zh-CN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及其</a:t>
            </a:r>
            <a:r>
              <a:rPr lang="en-US" altLang="zh-CN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研究结果</a:t>
            </a:r>
            <a:r>
              <a:rPr lang="en-US" altLang="zh-CN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和基本过程做一个梳理和提炼，用文本形式表达出来，报告给大家。</a:t>
            </a:r>
            <a:endParaRPr lang="en-US" altLang="zh-CN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由此可见，五大要素也是科研总结</a:t>
            </a:r>
            <a:r>
              <a:rPr lang="zh-CN" altLang="en-US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与撰写</a:t>
            </a:r>
            <a:r>
              <a:rPr lang="zh-CN" altLang="en-US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研究类报告的要素，因此，只要把握好</a:t>
            </a:r>
            <a:r>
              <a:rPr lang="en-US" altLang="zh-CN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五要素</a:t>
            </a:r>
            <a:r>
              <a:rPr lang="en-US" altLang="zh-CN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及其关系，就能写出好研究报告。</a:t>
            </a:r>
            <a:endParaRPr lang="zh-CN" altLang="en-US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endParaRPr lang="en-US" altLang="zh-CN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在科研活动中它被称为科研规范之一，也是课题设计的规范之一；更是解决复杂问题的认知模式（心理结构或图式单元），</a:t>
            </a:r>
            <a:r>
              <a:rPr lang="zh-CN" altLang="en-US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可以说这种研究性思维是“高端思维方式”之一 </a:t>
            </a: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这一认知模可以应用于各种各样的研究和教育教学中。</a:t>
            </a:r>
            <a:endParaRPr lang="zh-CN" altLang="en-US" b="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en-US" b="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1800" b="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</a:t>
            </a:r>
            <a:r>
              <a:rPr lang="zh-CN" altLang="en-US" b="0" dirty="0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因此：</a:t>
            </a: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五要素成为论文评审和课题评审的五大看</a:t>
            </a:r>
            <a:r>
              <a:rPr lang="zh-CN" altLang="en-US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点。只要</a:t>
            </a: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五要素明确，逻辑关系清楚，审报的作品就能通过评审。其中关键的两个要素</a:t>
            </a:r>
            <a:r>
              <a:rPr lang="en-US" altLang="zh-CN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“</a:t>
            </a:r>
            <a:r>
              <a:rPr lang="zh-CN" altLang="en-US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研究的问题、研究的成果</a:t>
            </a:r>
            <a:r>
              <a:rPr lang="en-US" altLang="zh-CN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”</a:t>
            </a: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必须清楚明确。</a:t>
            </a:r>
            <a:endParaRPr lang="en-US" altLang="zh-CN" b="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1800" b="0" dirty="0">
                <a:solidFill>
                  <a:srgbClr val="F9910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18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1457325" y="1762125"/>
            <a:ext cx="6363335" cy="25527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二、研究报告的类型、性质与作用</a:t>
            </a:r>
            <a:endParaRPr lang="en-US" altLang="zh-CN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endParaRPr lang="en-US" altLang="zh-CN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（一）研究报告的概念、性质与类型</a:t>
            </a:r>
            <a:endParaRPr lang="zh-CN" altLang="en-US" b="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（二）研究报告的作用</a:t>
            </a:r>
            <a:endParaRPr lang="zh-CN" altLang="en-US" b="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210" y="316230"/>
            <a:ext cx="5872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（一）研究报告的概念、性质、分类</a:t>
            </a:r>
            <a:endParaRPr lang="zh-CN" altLang="en-US" sz="280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23553" name="文本占位符 10242"/>
          <p:cNvSpPr>
            <a:spLocks noGrp="1"/>
          </p:cNvSpPr>
          <p:nvPr/>
        </p:nvSpPr>
        <p:spPr>
          <a:xfrm>
            <a:off x="606425" y="1543050"/>
            <a:ext cx="7772400" cy="5410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研究报告概念：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是表述课题研究不同阶段，对研究工作进行总结并报告的文本表达形式；</a:t>
            </a:r>
            <a:endParaRPr lang="en-US" altLang="zh-CN" sz="24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性质：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是科研论文的一种形式； </a:t>
            </a:r>
            <a:endParaRPr lang="en-US" altLang="zh-CN" sz="24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分类（一般分为）：</a:t>
            </a:r>
            <a:endParaRPr lang="zh-CN" altLang="en-US" sz="24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开题报告</a:t>
            </a:r>
            <a:r>
              <a:rPr lang="en-US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研究工作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设计；   </a:t>
            </a:r>
            <a:r>
              <a:rPr lang="zh-CN" altLang="en-US" sz="2400" b="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课题</a:t>
            </a:r>
            <a:r>
              <a:rPr lang="zh-CN" altLang="en-US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设计</a:t>
            </a:r>
            <a:r>
              <a:rPr lang="zh-CN" altLang="en-US" sz="2400" b="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类</a:t>
            </a:r>
            <a:endParaRPr lang="zh-CN" altLang="en-US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结题报告</a:t>
            </a:r>
            <a:r>
              <a:rPr lang="en-US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研究工作总结；   </a:t>
            </a:r>
            <a:r>
              <a:rPr lang="zh-CN" altLang="en-US" sz="2400" b="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课题总结类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（习惯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称之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报告）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中期报告</a:t>
            </a: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——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过程性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报告。       </a:t>
            </a:r>
            <a:r>
              <a:rPr lang="zh-CN" altLang="en-US" sz="2400" b="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阶段</a:t>
            </a:r>
            <a:r>
              <a:rPr lang="zh-CN" altLang="en-US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总结类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；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endParaRPr lang="zh-CN" altLang="en-US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2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22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586670" y="1568130"/>
            <a:ext cx="7449983" cy="4953000"/>
          </a:xfrm>
        </p:spPr>
        <p:txBody>
          <a:bodyPr/>
          <a:lstStyle/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1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、开题报告（课题设计）</a:t>
            </a:r>
            <a:r>
              <a:rPr lang="en-US" altLang="zh-CN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——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是对课题研究及研究工作进行</a:t>
            </a:r>
            <a:r>
              <a:rPr lang="zh-CN" altLang="en-US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全面分析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和设计，并以文本表达形式报告研究工作的文本（如同建筑设计图，通常称为</a:t>
            </a:r>
            <a:r>
              <a:rPr lang="en-US" altLang="zh-CN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“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课题设计）</a:t>
            </a:r>
            <a:r>
              <a:rPr lang="zh-CN" altLang="en-US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lang="en-US" altLang="zh-CN" sz="2400" b="0" dirty="0" smtClean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4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功能：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是课题研究的蓝图，通过对课题的总体设计，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指导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和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安排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课题研究工作</a:t>
            </a:r>
            <a:r>
              <a:rPr lang="zh-CN" altLang="en-US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；</a:t>
            </a:r>
            <a:endParaRPr lang="en-US" altLang="zh-CN" sz="2400" b="0" dirty="0" smtClean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4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作用：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具有统 一思想，明确研究思路、研究</a:t>
            </a:r>
            <a:r>
              <a:rPr lang="zh-CN" altLang="en-US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任务，进行研究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工作安排等作用。</a:t>
            </a:r>
            <a:endParaRPr lang="zh-CN" altLang="en-US" sz="24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zh-CN" altLang="en-US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。</a:t>
            </a:r>
            <a:endParaRPr lang="zh-CN" altLang="en-US" sz="20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3" name="文本框 2"/>
          <p:cNvSpPr txBox="1"/>
          <p:nvPr/>
        </p:nvSpPr>
        <p:spPr>
          <a:xfrm>
            <a:off x="670560" y="417195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（二）研究报告的作用</a:t>
            </a:r>
            <a:endParaRPr lang="zh-CN" altLang="en-US" sz="280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algn="l">
              <a:buClr>
                <a:srgbClr val="003300"/>
              </a:buClr>
            </a:pPr>
            <a:endParaRPr lang="en-US" altLang="ko-KR" sz="3600" b="1">
              <a:solidFill>
                <a:srgbClr val="003300"/>
              </a:solidFill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436226" y="1350015"/>
            <a:ext cx="7776596" cy="4953000"/>
          </a:xfrm>
        </p:spPr>
        <p:txBody>
          <a:bodyPr/>
          <a:lstStyle/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zh-CN" altLang="en-US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2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、结题</a:t>
            </a:r>
            <a:r>
              <a:rPr lang="zh-CN" altLang="en-US" sz="24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报告（研究报告）</a:t>
            </a:r>
            <a:r>
              <a:rPr lang="en-US" altLang="zh-CN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——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是按计划完成研究任务后，对整个研究过程及其研究结果进行</a:t>
            </a:r>
            <a:r>
              <a:rPr lang="zh-CN" altLang="en-US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分析、提炼、概括，形成总结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，并用文本表达形式报告研究</a:t>
            </a:r>
            <a:r>
              <a:rPr lang="zh-CN" altLang="en-US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工作结果的文件。</a:t>
            </a:r>
            <a:r>
              <a:rPr lang="zh-CN" altLang="en-US" sz="2400" b="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通常</a:t>
            </a:r>
            <a:r>
              <a:rPr lang="zh-CN" altLang="en-US" sz="24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习惯称为</a:t>
            </a:r>
            <a:r>
              <a:rPr lang="zh-CN" altLang="en-US" sz="2400" b="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“研究报告”</a:t>
            </a:r>
            <a:endParaRPr lang="en-US" altLang="zh-CN" sz="2400" b="0" dirty="0" smtClean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zh-CN" altLang="en-US" sz="24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      功能：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概括研究工作，</a:t>
            </a:r>
            <a:r>
              <a:rPr lang="zh-CN" altLang="en-US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记录研究过程、展示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科研成果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；</a:t>
            </a:r>
            <a:endParaRPr lang="en-US" altLang="zh-CN" sz="2400" b="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      作用：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表达研究成果，推广研究成果、指导深化研究。</a:t>
            </a:r>
            <a:endParaRPr lang="zh-CN" altLang="en-US" sz="24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4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3" name="文本框 2"/>
          <p:cNvSpPr txBox="1"/>
          <p:nvPr/>
        </p:nvSpPr>
        <p:spPr>
          <a:xfrm>
            <a:off x="670560" y="417195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（二）研究报告的作用</a:t>
            </a:r>
            <a:endParaRPr lang="zh-CN" altLang="en-US" sz="280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448812" y="1693353"/>
            <a:ext cx="7755622" cy="4953000"/>
          </a:xfrm>
        </p:spPr>
        <p:txBody>
          <a:bodyPr/>
          <a:lstStyle/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、中期报告（过程性报告）</a:t>
            </a:r>
            <a:r>
              <a:rPr lang="en-US" altLang="zh-CN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——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是对研究过程中研究工作的进展、问题、阶段性成果</a:t>
            </a:r>
            <a:r>
              <a:rPr lang="zh-CN" altLang="en-US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等进行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总结并以文本表达形式报告阶段性研究工作的文件</a:t>
            </a:r>
            <a:r>
              <a:rPr lang="zh-CN" altLang="en-US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lang="en-US" altLang="zh-CN" sz="2400" b="0" dirty="0" smtClean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4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功能：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不断总结阶段性研究工作</a:t>
            </a:r>
            <a:r>
              <a:rPr lang="zh-CN" altLang="en-US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；</a:t>
            </a:r>
            <a:endParaRPr lang="en-US" altLang="zh-CN" sz="2400" b="0" dirty="0" smtClean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4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作用：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指导和提高下步研究工作。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670560" y="417195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（二）研究报告的作用</a:t>
            </a:r>
            <a:endParaRPr lang="zh-CN" altLang="en-US" sz="280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1171575" y="1695450"/>
            <a:ext cx="8229600" cy="4953000"/>
          </a:xfr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b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华文新魏" panose="02010800040101010101" pitchFamily="2" charset="-122"/>
                <a:sym typeface="+mn-ea"/>
              </a:rPr>
              <a:t>三、研究报告的要素与一般</a:t>
            </a:r>
            <a:r>
              <a:rPr lang="zh-CN" altLang="en-US" b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华文新魏" panose="02010800040101010101" pitchFamily="2" charset="-122"/>
                <a:sym typeface="+mn-ea"/>
              </a:rPr>
              <a:t>结构</a:t>
            </a:r>
            <a:endParaRPr kumimoji="0" lang="en-US" altLang="zh-CN" b="0" i="0" u="none" strike="noStrike" kern="120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华文新魏" panose="0201080004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en-US" altLang="zh-CN" b="0" i="0" u="none" strike="noStrike" kern="120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华文新魏" panose="0201080004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b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华文新魏" panose="02010800040101010101" pitchFamily="2" charset="-122"/>
                <a:sym typeface="+mn-ea"/>
              </a:rPr>
              <a:t>（一）研究报告要素及开题报告与结题报告</a:t>
            </a:r>
            <a:endParaRPr lang="zh-CN" altLang="en-US" b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华文新魏" panose="02010800040101010101" pitchFamily="2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b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华文新魏" panose="02010800040101010101" pitchFamily="2" charset="-122"/>
                <a:sym typeface="+mn-ea"/>
              </a:rPr>
              <a:t>         的联系与区别</a:t>
            </a:r>
            <a:endParaRPr kumimoji="0" lang="en-US" altLang="zh-CN" b="0" i="0" u="none" strike="noStrike" kern="1200" cap="none" spc="0" normalizeH="0" baseline="0" noProof="1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华文新魏" panose="0201080004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b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华文新魏" panose="02010800040101010101" pitchFamily="2" charset="-122"/>
                <a:sym typeface="+mn-ea"/>
              </a:rPr>
              <a:t>（二）研究报告的一般结构</a:t>
            </a:r>
            <a:endParaRPr kumimoji="0" lang="en-US" altLang="zh-CN" b="0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华文新魏" panose="0201080004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-95568" y="363538"/>
            <a:ext cx="9201150" cy="743585"/>
          </a:xfrm>
        </p:spPr>
        <p:txBody>
          <a:bodyPr/>
          <a:lstStyle/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b="0" dirty="0">
                <a:solidFill>
                  <a:srgbClr val="0070C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（一）研究报告要素及开题报告与研究</a:t>
            </a:r>
            <a:r>
              <a:rPr lang="zh-CN" altLang="en-US" b="0" dirty="0" smtClean="0">
                <a:solidFill>
                  <a:srgbClr val="0070C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报告的</a:t>
            </a:r>
            <a:r>
              <a:rPr lang="zh-CN" altLang="en-US" b="0" dirty="0">
                <a:solidFill>
                  <a:srgbClr val="0070C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联系与区别</a:t>
            </a:r>
            <a:endParaRPr lang="en-US" altLang="zh-CN" b="0" dirty="0">
              <a:solidFill>
                <a:srgbClr val="0070C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zh-CN" altLang="en-US" b="0" dirty="0">
              <a:solidFill>
                <a:srgbClr val="00000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0" indent="0"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2612" y="1215757"/>
            <a:ext cx="8942664" cy="50418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1</a:t>
            </a:r>
            <a:r>
              <a:rPr lang="zh-CN" altLang="en-US" sz="240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、研究报告的</a:t>
            </a:r>
            <a:r>
              <a:rPr lang="zh-CN" altLang="en-US" sz="2400" dirty="0" smtClean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要素与</a:t>
            </a:r>
            <a:r>
              <a:rPr lang="zh-CN" altLang="en-US" sz="240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价值</a:t>
            </a:r>
            <a:endParaRPr lang="zh-CN" altLang="en-US" sz="2400" dirty="0">
              <a:solidFill>
                <a:srgbClr val="C00000"/>
              </a:solidFill>
              <a:latin typeface="Corbel" panose="020B0503020204020204" pitchFamily="34" charset="0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        研究报告的要素：</a:t>
            </a:r>
            <a:r>
              <a:rPr lang="zh-CN" altLang="en-US" sz="2400" dirty="0">
                <a:solidFill>
                  <a:srgbClr val="1055F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与课题研究要素是一致的，</a:t>
            </a:r>
            <a:r>
              <a:rPr lang="zh-CN" altLang="en-US" sz="2400" dirty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包括：问题、目标、内容、方法、</a:t>
            </a:r>
            <a:r>
              <a:rPr lang="zh-CN" altLang="en-US" sz="2400" dirty="0" smtClean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结果。</a:t>
            </a:r>
            <a:r>
              <a:rPr lang="zh-CN" altLang="en-US" sz="2400" dirty="0" smtClean="0">
                <a:solidFill>
                  <a:srgbClr val="1055F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不同</a:t>
            </a:r>
            <a:r>
              <a:rPr lang="zh-CN" altLang="en-US" sz="2400" dirty="0">
                <a:solidFill>
                  <a:srgbClr val="1055F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的是</a:t>
            </a:r>
            <a:r>
              <a:rPr lang="zh-CN" altLang="en-US" sz="2400" dirty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在不同类型的研究报告中表达的重点不一样。</a:t>
            </a:r>
            <a:endParaRPr lang="en-US" altLang="zh-CN" sz="2400" b="0" dirty="0">
              <a:solidFill>
                <a:srgbClr val="00000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        开题报告的价值是指导与规范课题研究工作。</a:t>
            </a:r>
            <a:endParaRPr lang="en-US" altLang="zh-CN" sz="2400" b="0" dirty="0">
              <a:solidFill>
                <a:srgbClr val="C0000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        </a:t>
            </a:r>
            <a:r>
              <a:rPr lang="zh-CN" altLang="en-US" sz="2400" dirty="0" smtClean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重点表述研究的设计性要素（如研究的问题、意义、目标、内容、方法、程序等）。</a:t>
            </a:r>
            <a:endParaRPr lang="zh-CN" altLang="en-US" sz="2400" dirty="0">
              <a:solidFill>
                <a:srgbClr val="000000"/>
              </a:solidFill>
              <a:latin typeface="Corbel" panose="020B0503020204020204" pitchFamily="34" charset="0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        </a:t>
            </a:r>
            <a:r>
              <a:rPr lang="zh-CN" altLang="en-US" sz="2400" dirty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换句话说</a:t>
            </a:r>
            <a:r>
              <a:rPr lang="zh-CN" altLang="en-US" sz="2400" dirty="0" smtClean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就是表达</a:t>
            </a:r>
            <a:r>
              <a:rPr lang="zh-CN" altLang="en-US" sz="2400" dirty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“要研究什么”、“怎样进行研究”。</a:t>
            </a:r>
            <a:endParaRPr lang="en-US" altLang="zh-CN" sz="2400" b="0" dirty="0">
              <a:solidFill>
                <a:srgbClr val="063CEA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         结题报告的价值是成果的应用和推广。</a:t>
            </a:r>
            <a:endParaRPr lang="en-US" altLang="zh-CN" sz="2400" b="0" dirty="0">
              <a:solidFill>
                <a:srgbClr val="C0000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dirty="0"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         </a:t>
            </a:r>
            <a:r>
              <a:rPr lang="zh-CN" altLang="en-US" sz="2400" dirty="0" smtClean="0"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重点</a:t>
            </a:r>
            <a:r>
              <a:rPr lang="zh-CN" altLang="en-US" sz="2400" dirty="0"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表述研究结果、效果和对研究工作与结果的评价。为了解课题全貌，展示课题研究的科学性，概述开题报告也是研究报告的一部分内容。</a:t>
            </a:r>
            <a:endParaRPr lang="en-US" altLang="zh-CN" sz="2400" b="0" dirty="0">
              <a:solidFill>
                <a:schemeClr val="tx1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dirty="0">
                <a:solidFill>
                  <a:srgbClr val="0070C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    </a:t>
            </a:r>
            <a:r>
              <a:rPr lang="zh-CN" altLang="en-US" sz="2400" dirty="0" smtClean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换句话说就是表达</a:t>
            </a:r>
            <a:r>
              <a:rPr lang="en-US" altLang="zh-CN" sz="2400" dirty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”</a:t>
            </a:r>
            <a:r>
              <a:rPr lang="zh-CN" altLang="en-US" sz="2400" dirty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研究出什么了</a:t>
            </a:r>
            <a:r>
              <a:rPr lang="en-US" altLang="zh-CN" sz="2400" dirty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，</a:t>
            </a:r>
            <a:r>
              <a:rPr lang="en-US" altLang="zh-CN" sz="2400" dirty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”</a:t>
            </a:r>
            <a:r>
              <a:rPr lang="zh-CN" altLang="en-US" sz="2400" dirty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还有什么需要研究的</a:t>
            </a:r>
            <a:r>
              <a:rPr lang="en-US" altLang="zh-CN" sz="2400" dirty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。</a:t>
            </a:r>
            <a:endParaRPr lang="zh-CN" altLang="en-US" sz="2400" dirty="0">
              <a:solidFill>
                <a:srgbClr val="063CE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8" name="标题 25617"/>
          <p:cNvSpPr>
            <a:spLocks noGrp="1"/>
          </p:cNvSpPr>
          <p:nvPr>
            <p:ph type="ctrTitle"/>
          </p:nvPr>
        </p:nvSpPr>
        <p:spPr>
          <a:xfrm>
            <a:off x="439688" y="882755"/>
            <a:ext cx="5951855" cy="1189355"/>
          </a:xfrm>
        </p:spPr>
        <p:txBody>
          <a:bodyPr anchor="ctr"/>
          <a:lstStyle/>
          <a:p>
            <a:pPr algn="l" defTabSz="914400">
              <a:lnSpc>
                <a:spcPct val="80000"/>
              </a:lnSpc>
            </a:pPr>
            <a:r>
              <a:rPr lang="zh-CN" altLang="zh-CN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中小学教师撰写研究报告</a:t>
            </a:r>
            <a:br>
              <a:rPr lang="zh-CN" altLang="zh-CN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</a:br>
            <a:r>
              <a:rPr lang="zh-CN" altLang="zh-CN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常见问题与策略</a:t>
            </a:r>
            <a:endParaRPr lang="zh-CN" altLang="zh-CN" kern="120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25619" name="副标题 25618"/>
          <p:cNvSpPr>
            <a:spLocks noGrp="1"/>
          </p:cNvSpPr>
          <p:nvPr>
            <p:ph type="subTitle" idx="1"/>
          </p:nvPr>
        </p:nvSpPr>
        <p:spPr>
          <a:xfrm>
            <a:off x="1624921" y="1958410"/>
            <a:ext cx="8684895" cy="2093595"/>
          </a:xfrm>
        </p:spPr>
        <p:txBody>
          <a:bodyPr anchor="t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1600" dirty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迟长伍：吉林省教育学会  副会长  研究员</a:t>
            </a:r>
            <a:r>
              <a:rPr lang="zh-CN" altLang="en-US" sz="1600" dirty="0" smtClean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、会刊《吉林教育</a:t>
            </a:r>
            <a:r>
              <a:rPr lang="zh-CN" altLang="en-US" sz="1600" dirty="0" smtClean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sym typeface="+mn-ea"/>
              </a:rPr>
              <a:t>•教学版</a:t>
            </a:r>
            <a:r>
              <a:rPr lang="zh-CN" altLang="en-US" sz="1600" dirty="0" smtClean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》</a:t>
            </a:r>
            <a:r>
              <a:rPr lang="zh-CN" altLang="en-US" sz="1600" dirty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主编</a:t>
            </a:r>
            <a:endParaRPr lang="zh-CN" altLang="en-US" sz="1600" dirty="0">
              <a:ln>
                <a:noFill/>
              </a:ln>
              <a:solidFill>
                <a:srgbClr val="1830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1600" dirty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本人电话</a:t>
            </a:r>
            <a:r>
              <a:rPr lang="zh-CN" altLang="en-US" sz="1600" dirty="0" smtClean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：</a:t>
            </a:r>
            <a:r>
              <a:rPr lang="en-US" altLang="zh-CN" sz="1600" dirty="0" smtClean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0431-81170155</a:t>
            </a:r>
            <a:r>
              <a:rPr lang="zh-CN" altLang="en-US" sz="1600" dirty="0" smtClean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</a:t>
            </a:r>
            <a:r>
              <a:rPr lang="en-US" altLang="zh-CN" sz="1600" dirty="0" smtClean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13630519592</a:t>
            </a:r>
            <a:r>
              <a:rPr lang="zh-CN" altLang="en-US" sz="1600" dirty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；</a:t>
            </a:r>
            <a:r>
              <a:rPr lang="en-US" altLang="zh-CN" sz="1600" dirty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QQ</a:t>
            </a:r>
            <a:r>
              <a:rPr lang="zh-CN" altLang="en-US" sz="1600" dirty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：</a:t>
            </a:r>
            <a:r>
              <a:rPr lang="en-US" altLang="zh-CN" sz="1600" dirty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1004048021</a:t>
            </a:r>
            <a:endParaRPr kumimoji="0" lang="en-US" altLang="zh-CN" sz="1600" b="0" i="0" u="none" strike="noStrike" kern="1200" cap="none" spc="0" normalizeH="0" baseline="0" noProof="1">
              <a:ln>
                <a:noFill/>
              </a:ln>
              <a:solidFill>
                <a:srgbClr val="1830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1600" dirty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编辑部电话：</a:t>
            </a:r>
            <a:r>
              <a:rPr lang="en-US" altLang="zh-CN" sz="1600" dirty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0431-81170287    </a:t>
            </a:r>
            <a:r>
              <a:rPr lang="zh-CN" altLang="en-US" sz="1600" dirty="0" smtClean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邮箱</a:t>
            </a:r>
            <a:r>
              <a:rPr lang="zh-CN" altLang="en-US" sz="1600" dirty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：</a:t>
            </a:r>
            <a:r>
              <a:rPr lang="en-US" altLang="zh-CN" sz="1600" dirty="0">
                <a:ln>
                  <a:noFill/>
                </a:ln>
                <a:solidFill>
                  <a:srgbClr val="1830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jljyxk@163.com</a:t>
            </a:r>
            <a:endParaRPr kumimoji="0" lang="en-US" altLang="zh-CN" sz="1600" b="0" i="0" u="none" strike="noStrike" kern="1200" cap="none" spc="0" normalizeH="0" baseline="0" noProof="1">
              <a:ln>
                <a:noFill/>
              </a:ln>
              <a:solidFill>
                <a:srgbClr val="1830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lang="en-US" altLang="ko-KR" b="1" kern="1200" baseline="0" dirty="0">
              <a:solidFill>
                <a:schemeClr val="tx2"/>
              </a:solidFill>
              <a:latin typeface="Verdana" panose="020B0604030504040204" pitchFamily="34" charset="0"/>
              <a:ea typeface="Gulim" panose="020B0600000101010101" charset="-127"/>
            </a:endParaRPr>
          </a:p>
        </p:txBody>
      </p:sp>
      <p:sp>
        <p:nvSpPr>
          <p:cNvPr id="25690" name="任意多边形 25689"/>
          <p:cNvSpPr/>
          <p:nvPr/>
        </p:nvSpPr>
        <p:spPr>
          <a:xfrm>
            <a:off x="2438400" y="0"/>
            <a:ext cx="6705600" cy="139700"/>
          </a:xfrm>
          <a:custGeom>
            <a:avLst/>
            <a:gdLst/>
            <a:ahLst/>
            <a:cxnLst/>
            <a:rect l="0" t="0" r="0" b="0"/>
            <a:pathLst>
              <a:path w="4224" h="88">
                <a:moveTo>
                  <a:pt x="0" y="0"/>
                </a:moveTo>
                <a:lnTo>
                  <a:pt x="88" y="88"/>
                </a:lnTo>
                <a:lnTo>
                  <a:pt x="4224" y="88"/>
                </a:lnTo>
                <a:lnTo>
                  <a:pt x="422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390525" y="1123950"/>
            <a:ext cx="8229600" cy="4610100"/>
          </a:xfrm>
        </p:spPr>
        <p:txBody>
          <a:bodyPr/>
          <a:lstStyle/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zh-CN" altLang="en-US" sz="2400" b="0" dirty="0">
              <a:solidFill>
                <a:srgbClr val="C00000"/>
              </a:solidFill>
              <a:latin typeface="Corbel" panose="020B0503020204020204" pitchFamily="34" charset="0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2</a:t>
            </a:r>
            <a:r>
              <a:rPr lang="zh-CN" altLang="en-US" sz="2400" b="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、开题报告与研究报告的联系和区别</a:t>
            </a:r>
            <a:endParaRPr lang="zh-CN" altLang="en-US" sz="2400" b="0" dirty="0">
              <a:solidFill>
                <a:srgbClr val="C00000"/>
              </a:solidFill>
              <a:latin typeface="Corbel" panose="020B0503020204020204" pitchFamily="34" charset="0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400" b="0" dirty="0">
              <a:solidFill>
                <a:srgbClr val="C0000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1055F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       开题报告</a:t>
            </a:r>
            <a:r>
              <a:rPr lang="zh-CN" altLang="en-US" sz="2400" b="0" dirty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作为课题研究的设计，重点表述“研究什么”，</a:t>
            </a:r>
            <a:endParaRPr lang="zh-CN" altLang="en-US" sz="2400" b="0" dirty="0">
              <a:solidFill>
                <a:srgbClr val="000000"/>
              </a:solidFill>
              <a:latin typeface="Corbel" panose="020B0503020204020204" pitchFamily="34" charset="0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“怎样研究”。</a:t>
            </a:r>
            <a:endParaRPr lang="zh-CN" altLang="en-US" sz="2400" b="0" dirty="0">
              <a:solidFill>
                <a:srgbClr val="000000"/>
              </a:solidFill>
              <a:latin typeface="Corbel" panose="020B0503020204020204" pitchFamily="34" charset="0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1055F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       结题报告</a:t>
            </a:r>
            <a:r>
              <a:rPr lang="zh-CN" altLang="en-US" sz="2400" b="0" dirty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作为课题研究的总结，重点表述“研究出什么</a:t>
            </a:r>
            <a:endParaRPr lang="zh-CN" altLang="en-US" sz="2400" b="0" dirty="0">
              <a:solidFill>
                <a:srgbClr val="000000"/>
              </a:solidFill>
              <a:latin typeface="Corbel" panose="020B0503020204020204" pitchFamily="34" charset="0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了”、“还有什么要研究的”。</a:t>
            </a:r>
            <a:endParaRPr lang="zh-CN" altLang="en-US" sz="2400" b="0" dirty="0">
              <a:solidFill>
                <a:srgbClr val="000000"/>
              </a:solidFill>
              <a:latin typeface="Corbel" panose="020B0503020204020204" pitchFamily="34" charset="0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rgbClr val="1055F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       </a:t>
            </a:r>
            <a:r>
              <a:rPr lang="zh-CN" altLang="en-US" sz="2000" b="0" dirty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（刘福贤的研究报告</a:t>
            </a:r>
            <a:r>
              <a:rPr lang="zh-CN" altLang="en-US" sz="2000" b="0" dirty="0" smtClean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在</a:t>
            </a:r>
            <a:r>
              <a:rPr lang="en-US" altLang="zh-CN" sz="2000" b="0" dirty="0" smtClean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64</a:t>
            </a:r>
            <a:r>
              <a:rPr lang="zh-CN" altLang="en-US" sz="2000" b="0" dirty="0" smtClean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幅</a:t>
            </a:r>
            <a:r>
              <a:rPr lang="zh-CN" altLang="en-US" sz="2000" b="0" dirty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课件中，她用了</a:t>
            </a:r>
            <a:r>
              <a:rPr lang="en-US" altLang="zh-CN" sz="2000" b="0" dirty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49</a:t>
            </a:r>
            <a:r>
              <a:rPr lang="zh-CN" altLang="en-US" sz="2000" b="0" dirty="0">
                <a:solidFill>
                  <a:srgbClr val="00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幅表达研究的成果）</a:t>
            </a:r>
            <a:endParaRPr lang="zh-CN" altLang="en-US" sz="2000" b="0" dirty="0">
              <a:solidFill>
                <a:srgbClr val="000000"/>
              </a:solidFill>
              <a:latin typeface="Corbel" panose="020B0503020204020204" pitchFamily="34" charset="0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zh-CN" altLang="en-US" sz="2000" b="0" dirty="0">
              <a:solidFill>
                <a:srgbClr val="000000"/>
              </a:solidFill>
              <a:latin typeface="Corbel" panose="020B0503020204020204" pitchFamily="34" charset="0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        这两种报告所涉及的要素内容是一样的，表达的重点不</a:t>
            </a:r>
            <a:endParaRPr lang="zh-CN" altLang="en-US" sz="2400" b="0" dirty="0">
              <a:solidFill>
                <a:srgbClr val="FF0000"/>
              </a:solidFill>
              <a:latin typeface="Corbel" panose="020B0503020204020204" pitchFamily="34" charset="0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一样。</a:t>
            </a:r>
            <a:endParaRPr lang="en-US" altLang="zh-CN" sz="2400" b="0" dirty="0">
              <a:solidFill>
                <a:srgbClr val="FF000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3" name="文本占位符 1"/>
          <p:cNvSpPr/>
          <p:nvPr/>
        </p:nvSpPr>
        <p:spPr>
          <a:xfrm>
            <a:off x="-95250" y="363855"/>
            <a:ext cx="9201150" cy="57213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v"/>
              <a:defRPr sz="2800" b="1" i="0" u="non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b="0" dirty="0">
                <a:solidFill>
                  <a:srgbClr val="0070C0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（一）研究报告要素及开题报告与研究报告的联系与区别</a:t>
            </a:r>
            <a:endParaRPr lang="en-US" altLang="zh-CN" b="0" dirty="0">
              <a:solidFill>
                <a:srgbClr val="0070C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9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zh-CN" altLang="en-US" b="0" dirty="0">
              <a:solidFill>
                <a:srgbClr val="00000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0" indent="0"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marL="0" indent="0">
              <a:buNone/>
            </a:pPr>
            <a:r>
              <a:rPr lang="zh-CN" altLang="en-US" sz="36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（二）研究报告的一般结构</a:t>
            </a:r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      </a:t>
            </a:r>
            <a:r>
              <a:rPr lang="zh-CN" altLang="en-US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开题报告的一般结构</a:t>
            </a:r>
            <a:r>
              <a:rPr lang="zh-CN" altLang="en-US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（图示）</a:t>
            </a:r>
            <a:endParaRPr lang="zh-CN" altLang="en-US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  <p:grpSp>
        <p:nvGrpSpPr>
          <p:cNvPr id="210" name="组合 209"/>
          <p:cNvGrpSpPr/>
          <p:nvPr/>
        </p:nvGrpSpPr>
        <p:grpSpPr>
          <a:xfrm>
            <a:off x="76200" y="2004695"/>
            <a:ext cx="9029700" cy="3548380"/>
            <a:chOff x="120" y="3157"/>
            <a:chExt cx="14220" cy="5588"/>
          </a:xfrm>
        </p:grpSpPr>
        <p:sp>
          <p:nvSpPr>
            <p:cNvPr id="126" name="TextBox 8"/>
            <p:cNvSpPr txBox="1"/>
            <p:nvPr/>
          </p:nvSpPr>
          <p:spPr>
            <a:xfrm>
              <a:off x="11272" y="3157"/>
              <a:ext cx="156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假设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成果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27" name="TextBox 10"/>
            <p:cNvSpPr txBox="1"/>
            <p:nvPr/>
          </p:nvSpPr>
          <p:spPr>
            <a:xfrm>
              <a:off x="12855" y="3166"/>
              <a:ext cx="120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工作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安排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cxnSp>
          <p:nvCxnSpPr>
            <p:cNvPr id="128" name="直接连接符 127"/>
            <p:cNvCxnSpPr/>
            <p:nvPr/>
          </p:nvCxnSpPr>
          <p:spPr>
            <a:xfrm flipV="1">
              <a:off x="10500" y="3617"/>
              <a:ext cx="720" cy="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V="1">
              <a:off x="12240" y="3633"/>
              <a:ext cx="720" cy="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Box 44"/>
            <p:cNvSpPr txBox="1"/>
            <p:nvPr/>
          </p:nvSpPr>
          <p:spPr>
            <a:xfrm>
              <a:off x="210" y="4680"/>
              <a:ext cx="1140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标题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1" name="TextBox 45"/>
            <p:cNvSpPr txBox="1"/>
            <p:nvPr/>
          </p:nvSpPr>
          <p:spPr>
            <a:xfrm>
              <a:off x="1620" y="4680"/>
              <a:ext cx="1980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核心内容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2" name="TextBox 46"/>
            <p:cNvSpPr txBox="1"/>
            <p:nvPr/>
          </p:nvSpPr>
          <p:spPr>
            <a:xfrm>
              <a:off x="3600" y="4705"/>
              <a:ext cx="180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研究价值</a:t>
              </a:r>
              <a:endParaRPr lang="en-US" altLang="zh-CN" sz="1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3" name="TextBox 47"/>
            <p:cNvSpPr txBox="1"/>
            <p:nvPr/>
          </p:nvSpPr>
          <p:spPr>
            <a:xfrm>
              <a:off x="5640" y="4675"/>
              <a:ext cx="1320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目的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4" name="TextBox 48"/>
            <p:cNvSpPr txBox="1"/>
            <p:nvPr/>
          </p:nvSpPr>
          <p:spPr>
            <a:xfrm>
              <a:off x="7178" y="4705"/>
              <a:ext cx="1745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导变因素</a:t>
              </a:r>
              <a:endPara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5" name="TextBox 49"/>
            <p:cNvSpPr txBox="1"/>
            <p:nvPr/>
          </p:nvSpPr>
          <p:spPr>
            <a:xfrm>
              <a:off x="9085" y="4705"/>
              <a:ext cx="192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操作方式</a:t>
              </a:r>
              <a:endPara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6" name="TextBox 50"/>
            <p:cNvSpPr txBox="1"/>
            <p:nvPr/>
          </p:nvSpPr>
          <p:spPr>
            <a:xfrm>
              <a:off x="10845" y="4705"/>
              <a:ext cx="201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成果预设</a:t>
              </a:r>
              <a:endParaRPr lang="zh-CN" altLang="en-US" sz="1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7" name="TextBox 51"/>
            <p:cNvSpPr txBox="1"/>
            <p:nvPr/>
          </p:nvSpPr>
          <p:spPr>
            <a:xfrm>
              <a:off x="12480" y="4680"/>
              <a:ext cx="1800" cy="5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过程要求</a:t>
              </a:r>
              <a:endPara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cxnSp>
          <p:nvCxnSpPr>
            <p:cNvPr id="138" name="直接箭头连接符 137"/>
            <p:cNvCxnSpPr>
              <a:stCxn id="130" idx="0"/>
            </p:cNvCxnSpPr>
            <p:nvPr/>
          </p:nvCxnSpPr>
          <p:spPr>
            <a:xfrm flipV="1">
              <a:off x="780" y="4003"/>
              <a:ext cx="0" cy="67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箭头连接符 138"/>
            <p:cNvCxnSpPr>
              <a:stCxn id="130" idx="0"/>
            </p:cNvCxnSpPr>
            <p:nvPr/>
          </p:nvCxnSpPr>
          <p:spPr>
            <a:xfrm flipV="1">
              <a:off x="2550" y="3998"/>
              <a:ext cx="0" cy="67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箭头连接符 139"/>
            <p:cNvCxnSpPr>
              <a:stCxn id="130" idx="0"/>
            </p:cNvCxnSpPr>
            <p:nvPr/>
          </p:nvCxnSpPr>
          <p:spPr>
            <a:xfrm flipV="1">
              <a:off x="4500" y="3998"/>
              <a:ext cx="0" cy="70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箭头连接符 140"/>
            <p:cNvCxnSpPr>
              <a:stCxn id="133" idx="0"/>
            </p:cNvCxnSpPr>
            <p:nvPr/>
          </p:nvCxnSpPr>
          <p:spPr>
            <a:xfrm flipV="1">
              <a:off x="6300" y="3998"/>
              <a:ext cx="0" cy="67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箭头连接符 141"/>
            <p:cNvCxnSpPr>
              <a:stCxn id="133" idx="0"/>
            </p:cNvCxnSpPr>
            <p:nvPr/>
          </p:nvCxnSpPr>
          <p:spPr>
            <a:xfrm flipV="1">
              <a:off x="8050" y="4023"/>
              <a:ext cx="20" cy="68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箭头连接符 142"/>
            <p:cNvCxnSpPr/>
            <p:nvPr/>
          </p:nvCxnSpPr>
          <p:spPr>
            <a:xfrm flipV="1">
              <a:off x="9862" y="4182"/>
              <a:ext cx="8" cy="47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箭头连接符 143"/>
            <p:cNvCxnSpPr/>
            <p:nvPr/>
          </p:nvCxnSpPr>
          <p:spPr>
            <a:xfrm flipV="1">
              <a:off x="11640" y="4216"/>
              <a:ext cx="0" cy="41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5" name="Picture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43" y="4138"/>
              <a:ext cx="297" cy="5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6" name="TextBox 52265"/>
            <p:cNvSpPr txBox="1"/>
            <p:nvPr/>
          </p:nvSpPr>
          <p:spPr>
            <a:xfrm>
              <a:off x="390" y="6840"/>
              <a:ext cx="2100" cy="14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概括主要观点、问题和思路、</a:t>
              </a:r>
              <a:endPara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cxnSp>
          <p:nvCxnSpPr>
            <p:cNvPr id="147" name="肘形连接符 146"/>
            <p:cNvCxnSpPr>
              <a:stCxn id="146" idx="0"/>
            </p:cNvCxnSpPr>
            <p:nvPr/>
          </p:nvCxnSpPr>
          <p:spPr>
            <a:xfrm rot="5400000" flipH="1" flipV="1">
              <a:off x="1200" y="5550"/>
              <a:ext cx="1530" cy="1050"/>
            </a:xfrm>
            <a:prstGeom prst="bentConnector3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TextBox 52268"/>
            <p:cNvSpPr txBox="1"/>
            <p:nvPr/>
          </p:nvSpPr>
          <p:spPr>
            <a:xfrm>
              <a:off x="2565" y="6840"/>
              <a:ext cx="1890" cy="14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背景、现状、</a:t>
              </a:r>
              <a:r>
                <a:rPr lang="zh-CN" altLang="en-US" sz="1800" dirty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问题</a:t>
              </a:r>
              <a:r>
                <a:rPr lang="zh-CN" altLang="en-US" sz="18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、价值</a:t>
              </a:r>
              <a:endParaRPr lang="zh-CN" altLang="en-US" sz="18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cxnSp>
          <p:nvCxnSpPr>
            <p:cNvPr id="149" name="肘形连接符 148"/>
            <p:cNvCxnSpPr>
              <a:stCxn id="148" idx="0"/>
            </p:cNvCxnSpPr>
            <p:nvPr/>
          </p:nvCxnSpPr>
          <p:spPr>
            <a:xfrm rot="5400000" flipH="1" flipV="1">
              <a:off x="3205" y="5590"/>
              <a:ext cx="1555" cy="945"/>
            </a:xfrm>
            <a:prstGeom prst="bentConnector3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TextBox 52275"/>
            <p:cNvSpPr txBox="1"/>
            <p:nvPr/>
          </p:nvSpPr>
          <p:spPr>
            <a:xfrm>
              <a:off x="4413" y="6840"/>
              <a:ext cx="1972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达成的目的与程度</a:t>
              </a:r>
              <a:endPara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cxnSp>
          <p:nvCxnSpPr>
            <p:cNvPr id="151" name="肘形连接符 150"/>
            <p:cNvCxnSpPr>
              <a:stCxn id="148" idx="0"/>
            </p:cNvCxnSpPr>
            <p:nvPr/>
          </p:nvCxnSpPr>
          <p:spPr>
            <a:xfrm rot="5400000" flipH="1" flipV="1">
              <a:off x="5048" y="5588"/>
              <a:ext cx="1530" cy="975"/>
            </a:xfrm>
            <a:prstGeom prst="bentConnector3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TextBox 52280"/>
            <p:cNvSpPr txBox="1"/>
            <p:nvPr/>
          </p:nvSpPr>
          <p:spPr>
            <a:xfrm>
              <a:off x="6060" y="6840"/>
              <a:ext cx="1800" cy="14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影响问题发生变化的因素</a:t>
              </a:r>
              <a:endParaRPr lang="zh-CN" altLang="en-US" sz="18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53" name="TextBox 52281"/>
            <p:cNvSpPr txBox="1"/>
            <p:nvPr/>
          </p:nvSpPr>
          <p:spPr>
            <a:xfrm>
              <a:off x="7860" y="6855"/>
              <a:ext cx="2185" cy="14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适应目标</a:t>
              </a:r>
              <a:r>
                <a:rPr lang="zh-CN" altLang="en-US" sz="18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达成的</a:t>
              </a:r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工具与方式</a:t>
              </a:r>
              <a:endPara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54" name="TextBox 52282"/>
            <p:cNvSpPr txBox="1"/>
            <p:nvPr/>
          </p:nvSpPr>
          <p:spPr>
            <a:xfrm>
              <a:off x="10260" y="6855"/>
              <a:ext cx="2160" cy="18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预</a:t>
              </a:r>
              <a:r>
                <a:rPr lang="zh-CN" altLang="en-US" sz="1800" dirty="0" smtClean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设的能</a:t>
              </a:r>
              <a:r>
                <a:rPr lang="zh-CN" altLang="en-US" sz="18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解决问题</a:t>
              </a:r>
              <a:r>
                <a:rPr lang="zh-CN" altLang="en-US" sz="1800" dirty="0" smtClean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的方法</a:t>
              </a:r>
              <a:r>
                <a:rPr lang="zh-CN" altLang="en-US" sz="18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，在研究中进行验证</a:t>
              </a:r>
              <a:endParaRPr lang="zh-CN" altLang="en-US" sz="18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55" name="TextBox 52283"/>
            <p:cNvSpPr txBox="1"/>
            <p:nvPr/>
          </p:nvSpPr>
          <p:spPr>
            <a:xfrm>
              <a:off x="12420" y="6855"/>
              <a:ext cx="1920" cy="14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时间、步骤、任务、要求</a:t>
              </a:r>
              <a:endParaRPr lang="zh-CN" altLang="en-US" sz="1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cxnSp>
          <p:nvCxnSpPr>
            <p:cNvPr id="156" name="直接连接符 155"/>
            <p:cNvCxnSpPr>
              <a:stCxn id="148" idx="0"/>
            </p:cNvCxnSpPr>
            <p:nvPr/>
          </p:nvCxnSpPr>
          <p:spPr>
            <a:xfrm>
              <a:off x="600" y="6840"/>
              <a:ext cx="1560" cy="1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>
              <a:stCxn id="148" idx="0"/>
            </p:cNvCxnSpPr>
            <p:nvPr/>
          </p:nvCxnSpPr>
          <p:spPr>
            <a:xfrm>
              <a:off x="2760" y="6855"/>
              <a:ext cx="132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148" idx="0"/>
            </p:cNvCxnSpPr>
            <p:nvPr/>
          </p:nvCxnSpPr>
          <p:spPr>
            <a:xfrm>
              <a:off x="4680" y="6855"/>
              <a:ext cx="113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>
              <a:stCxn id="148" idx="0"/>
            </p:cNvCxnSpPr>
            <p:nvPr/>
          </p:nvCxnSpPr>
          <p:spPr>
            <a:xfrm>
              <a:off x="6300" y="6855"/>
              <a:ext cx="131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肘形连接符 159"/>
            <p:cNvCxnSpPr>
              <a:stCxn id="148" idx="0"/>
            </p:cNvCxnSpPr>
            <p:nvPr/>
          </p:nvCxnSpPr>
          <p:spPr>
            <a:xfrm rot="5400000" flipH="1" flipV="1">
              <a:off x="6739" y="5529"/>
              <a:ext cx="1530" cy="1093"/>
            </a:xfrm>
            <a:prstGeom prst="bentConnector3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>
              <a:stCxn id="148" idx="0"/>
            </p:cNvCxnSpPr>
            <p:nvPr/>
          </p:nvCxnSpPr>
          <p:spPr>
            <a:xfrm>
              <a:off x="7860" y="6855"/>
              <a:ext cx="201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肘形连接符 161"/>
            <p:cNvCxnSpPr>
              <a:stCxn id="148" idx="0"/>
            </p:cNvCxnSpPr>
            <p:nvPr/>
          </p:nvCxnSpPr>
          <p:spPr>
            <a:xfrm rot="5400000" flipH="1" flipV="1">
              <a:off x="8603" y="5573"/>
              <a:ext cx="1530" cy="1005"/>
            </a:xfrm>
            <a:prstGeom prst="bentConnector3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>
              <a:stCxn id="148" idx="0"/>
            </p:cNvCxnSpPr>
            <p:nvPr/>
          </p:nvCxnSpPr>
          <p:spPr>
            <a:xfrm>
              <a:off x="10425" y="6855"/>
              <a:ext cx="169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肘形连接符 163"/>
            <p:cNvCxnSpPr>
              <a:stCxn id="148" idx="0"/>
            </p:cNvCxnSpPr>
            <p:nvPr/>
          </p:nvCxnSpPr>
          <p:spPr>
            <a:xfrm rot="5400000" flipH="1" flipV="1">
              <a:off x="10691" y="5891"/>
              <a:ext cx="1530" cy="368"/>
            </a:xfrm>
            <a:prstGeom prst="bentConnector3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>
              <a:stCxn id="148" idx="0"/>
            </p:cNvCxnSpPr>
            <p:nvPr/>
          </p:nvCxnSpPr>
          <p:spPr>
            <a:xfrm>
              <a:off x="12600" y="6855"/>
              <a:ext cx="132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箭头连接符 165"/>
            <p:cNvCxnSpPr>
              <a:stCxn id="148" idx="0"/>
            </p:cNvCxnSpPr>
            <p:nvPr/>
          </p:nvCxnSpPr>
          <p:spPr>
            <a:xfrm flipV="1">
              <a:off x="13305" y="5310"/>
              <a:ext cx="0" cy="153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矩形 166"/>
            <p:cNvSpPr/>
            <p:nvPr/>
          </p:nvSpPr>
          <p:spPr>
            <a:xfrm>
              <a:off x="210" y="4675"/>
              <a:ext cx="3210" cy="635"/>
            </a:xfrm>
            <a:prstGeom prst="rect">
              <a:avLst/>
            </a:prstGeom>
            <a:noFill/>
            <a:ln w="19050">
              <a:solidFill>
                <a:srgbClr val="1055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8" name="矩形 167"/>
            <p:cNvSpPr/>
            <p:nvPr/>
          </p:nvSpPr>
          <p:spPr>
            <a:xfrm>
              <a:off x="3600" y="4705"/>
              <a:ext cx="1680" cy="605"/>
            </a:xfrm>
            <a:prstGeom prst="rect">
              <a:avLst/>
            </a:prstGeom>
            <a:noFill/>
            <a:ln w="19050">
              <a:solidFill>
                <a:srgbClr val="1055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5640" y="4705"/>
              <a:ext cx="6840" cy="605"/>
            </a:xfrm>
            <a:prstGeom prst="rect">
              <a:avLst/>
            </a:prstGeom>
            <a:noFill/>
            <a:ln w="19050">
              <a:solidFill>
                <a:srgbClr val="1055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0" name="TextBox 3"/>
            <p:cNvSpPr txBox="1"/>
            <p:nvPr/>
          </p:nvSpPr>
          <p:spPr>
            <a:xfrm>
              <a:off x="120" y="3278"/>
              <a:ext cx="1320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题目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71" name="TextBox 4"/>
            <p:cNvSpPr txBox="1"/>
            <p:nvPr/>
          </p:nvSpPr>
          <p:spPr>
            <a:xfrm>
              <a:off x="1920" y="3270"/>
              <a:ext cx="1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摘要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72" name="TextBox 5"/>
            <p:cNvSpPr txBox="1"/>
            <p:nvPr/>
          </p:nvSpPr>
          <p:spPr>
            <a:xfrm>
              <a:off x="5813" y="3278"/>
              <a:ext cx="1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目标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73" name="TextBox 6"/>
            <p:cNvSpPr txBox="1"/>
            <p:nvPr/>
          </p:nvSpPr>
          <p:spPr>
            <a:xfrm>
              <a:off x="7440" y="3295"/>
              <a:ext cx="1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内容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74" name="TextBox 7"/>
            <p:cNvSpPr txBox="1"/>
            <p:nvPr/>
          </p:nvSpPr>
          <p:spPr>
            <a:xfrm>
              <a:off x="9240" y="3295"/>
              <a:ext cx="1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方法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75" name="TextBox 11"/>
            <p:cNvSpPr txBox="1"/>
            <p:nvPr/>
          </p:nvSpPr>
          <p:spPr>
            <a:xfrm>
              <a:off x="3893" y="3278"/>
              <a:ext cx="1920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意义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cxnSp>
          <p:nvCxnSpPr>
            <p:cNvPr id="176" name="直接连接符 175"/>
            <p:cNvCxnSpPr/>
            <p:nvPr/>
          </p:nvCxnSpPr>
          <p:spPr>
            <a:xfrm>
              <a:off x="1080" y="3627"/>
              <a:ext cx="84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flipV="1">
              <a:off x="3030" y="3627"/>
              <a:ext cx="78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>
              <a:endCxn id="175" idx="3"/>
            </p:cNvCxnSpPr>
            <p:nvPr/>
          </p:nvCxnSpPr>
          <p:spPr>
            <a:xfrm>
              <a:off x="4853" y="3592"/>
              <a:ext cx="96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>
              <a:endCxn id="175" idx="3"/>
            </p:cNvCxnSpPr>
            <p:nvPr/>
          </p:nvCxnSpPr>
          <p:spPr>
            <a:xfrm flipV="1">
              <a:off x="4898" y="3592"/>
              <a:ext cx="915" cy="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flipV="1">
              <a:off x="6765" y="3627"/>
              <a:ext cx="735" cy="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2" name="矩形 181"/>
          <p:cNvSpPr/>
          <p:nvPr/>
        </p:nvSpPr>
        <p:spPr>
          <a:xfrm>
            <a:off x="8001000" y="2988310"/>
            <a:ext cx="990600" cy="384175"/>
          </a:xfrm>
          <a:prstGeom prst="rect">
            <a:avLst/>
          </a:prstGeom>
          <a:noFill/>
          <a:ln w="19050">
            <a:solidFill>
              <a:srgbClr val="1055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83" name="直接连接符 182"/>
          <p:cNvCxnSpPr/>
          <p:nvPr/>
        </p:nvCxnSpPr>
        <p:spPr>
          <a:xfrm flipV="1">
            <a:off x="5410200" y="2299970"/>
            <a:ext cx="457200" cy="31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8673" name="标题 1"/>
          <p:cNvSpPr>
            <a:spLocks noGrp="1"/>
          </p:cNvSpPr>
          <p:nvPr>
            <p:ph type="title"/>
          </p:nvPr>
        </p:nvSpPr>
        <p:spPr>
          <a:xfrm>
            <a:off x="1138238" y="1123950"/>
            <a:ext cx="7059612" cy="609600"/>
          </a:xfrm>
        </p:spPr>
        <p:txBody>
          <a:bodyPr wrap="square" lIns="91440" tIns="45720" rIns="91440" bIns="45720" anchor="ctr"/>
          <a:lstStyle/>
          <a:p>
            <a:r>
              <a:rPr lang="zh-CN" altLang="en-US" sz="240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结题报告（研究报告）的一般结构</a:t>
            </a: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（图示）</a:t>
            </a:r>
            <a:endParaRPr lang="zh-CN" altLang="en-US" sz="2400" dirty="0">
              <a:solidFill>
                <a:srgbClr val="8E388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805180" y="2120265"/>
            <a:ext cx="7680325" cy="3734435"/>
            <a:chOff x="768" y="2424"/>
            <a:chExt cx="12095" cy="5881"/>
          </a:xfrm>
        </p:grpSpPr>
        <p:sp>
          <p:nvSpPr>
            <p:cNvPr id="3" name="Text Box 16"/>
            <p:cNvSpPr txBox="1"/>
            <p:nvPr/>
          </p:nvSpPr>
          <p:spPr>
            <a:xfrm>
              <a:off x="10725" y="4695"/>
              <a:ext cx="1275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Arial" panose="020B0604020202020204" pitchFamily="34" charset="0"/>
                  <a:ea typeface="华文新魏" panose="02010800040101010101" pitchFamily="2" charset="-122"/>
                </a:rPr>
                <a:t>评价</a:t>
              </a:r>
              <a:endParaRPr lang="zh-CN" altLang="en-US" sz="2000" dirty="0"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28697" name="TextBox 62"/>
            <p:cNvSpPr txBox="1"/>
            <p:nvPr/>
          </p:nvSpPr>
          <p:spPr>
            <a:xfrm>
              <a:off x="960" y="6240"/>
              <a:ext cx="2520" cy="20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概括主要</a:t>
              </a:r>
              <a:r>
                <a:rPr lang="zh-CN" altLang="en-US" sz="2000" dirty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观点</a:t>
              </a:r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，主要</a:t>
              </a:r>
              <a:r>
                <a:rPr lang="zh-CN" altLang="en-US" sz="2000" dirty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结论</a:t>
              </a:r>
              <a:endParaRPr lang="zh-CN" altLang="en-US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endPara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8698" name="TextBox 28671"/>
            <p:cNvSpPr txBox="1"/>
            <p:nvPr/>
          </p:nvSpPr>
          <p:spPr>
            <a:xfrm>
              <a:off x="3675" y="6255"/>
              <a:ext cx="2790" cy="16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简要阐述研究的问题、目标、内容和方法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8699" name="TextBox 28672"/>
            <p:cNvSpPr txBox="1"/>
            <p:nvPr/>
          </p:nvSpPr>
          <p:spPr>
            <a:xfrm>
              <a:off x="6938" y="6240"/>
              <a:ext cx="3267" cy="16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详细论述成果，简要论述效果，</a:t>
              </a:r>
              <a:r>
                <a:rPr lang="zh-CN" altLang="en-US" sz="1800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点明创新点</a:t>
              </a:r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。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8700" name="TextBox 28675"/>
            <p:cNvSpPr txBox="1"/>
            <p:nvPr/>
          </p:nvSpPr>
          <p:spPr>
            <a:xfrm>
              <a:off x="10103" y="6225"/>
              <a:ext cx="2760" cy="20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说明研究的未尽事宜</a:t>
              </a:r>
              <a:r>
                <a:rPr lang="zh-CN" altLang="en-US" sz="1800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（研究工作存在的问题）</a:t>
              </a:r>
              <a:endParaRPr lang="zh-CN" altLang="en-US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cxnSp>
          <p:nvCxnSpPr>
            <p:cNvPr id="4" name="直接连接符 28679"/>
            <p:cNvCxnSpPr>
              <a:stCxn id="28697" idx="0"/>
            </p:cNvCxnSpPr>
            <p:nvPr/>
          </p:nvCxnSpPr>
          <p:spPr>
            <a:xfrm>
              <a:off x="1200" y="6240"/>
              <a:ext cx="1920" cy="1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90" name="直接连接符 28689"/>
            <p:cNvCxnSpPr>
              <a:stCxn id="28697" idx="0"/>
            </p:cNvCxnSpPr>
            <p:nvPr/>
          </p:nvCxnSpPr>
          <p:spPr>
            <a:xfrm flipV="1">
              <a:off x="3840" y="6240"/>
              <a:ext cx="2400" cy="1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95" name="直接连接符 28694"/>
            <p:cNvCxnSpPr>
              <a:stCxn id="28697" idx="0"/>
            </p:cNvCxnSpPr>
            <p:nvPr/>
          </p:nvCxnSpPr>
          <p:spPr>
            <a:xfrm flipV="1">
              <a:off x="7145" y="6240"/>
              <a:ext cx="2215" cy="1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01" name="直接箭头连接符 28700"/>
            <p:cNvCxnSpPr>
              <a:endCxn id="3" idx="2"/>
            </p:cNvCxnSpPr>
            <p:nvPr/>
          </p:nvCxnSpPr>
          <p:spPr>
            <a:xfrm flipV="1">
              <a:off x="11362" y="5325"/>
              <a:ext cx="1" cy="90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06" name="矩形 28705"/>
            <p:cNvSpPr/>
            <p:nvPr/>
          </p:nvSpPr>
          <p:spPr>
            <a:xfrm>
              <a:off x="10725" y="4560"/>
              <a:ext cx="1275" cy="765"/>
            </a:xfrm>
            <a:prstGeom prst="rect">
              <a:avLst/>
            </a:prstGeom>
            <a:noFill/>
            <a:ln w="19050">
              <a:solidFill>
                <a:srgbClr val="1055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52" name="直接箭头连接符 51"/>
            <p:cNvCxnSpPr>
              <a:stCxn id="28697" idx="0"/>
              <a:endCxn id="3" idx="2"/>
            </p:cNvCxnSpPr>
            <p:nvPr/>
          </p:nvCxnSpPr>
          <p:spPr>
            <a:xfrm flipV="1">
              <a:off x="8760" y="5400"/>
              <a:ext cx="0" cy="84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28697" idx="0"/>
              <a:endCxn id="3" idx="2"/>
            </p:cNvCxnSpPr>
            <p:nvPr/>
          </p:nvCxnSpPr>
          <p:spPr>
            <a:xfrm>
              <a:off x="10320" y="6240"/>
              <a:ext cx="216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箭头连接符 63"/>
            <p:cNvCxnSpPr>
              <a:stCxn id="28697" idx="0"/>
              <a:endCxn id="3" idx="2"/>
            </p:cNvCxnSpPr>
            <p:nvPr/>
          </p:nvCxnSpPr>
          <p:spPr>
            <a:xfrm flipV="1">
              <a:off x="2520" y="5400"/>
              <a:ext cx="0" cy="84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/>
            <p:cNvCxnSpPr>
              <a:stCxn id="28697" idx="0"/>
              <a:endCxn id="3" idx="2"/>
            </p:cNvCxnSpPr>
            <p:nvPr/>
          </p:nvCxnSpPr>
          <p:spPr>
            <a:xfrm flipV="1">
              <a:off x="5640" y="5880"/>
              <a:ext cx="0" cy="36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 Box 15"/>
            <p:cNvSpPr txBox="1"/>
            <p:nvPr/>
          </p:nvSpPr>
          <p:spPr>
            <a:xfrm>
              <a:off x="7680" y="4695"/>
              <a:ext cx="242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Arial" panose="020B0604020202020204" pitchFamily="34" charset="0"/>
                  <a:ea typeface="华文新魏" panose="02010800040101010101" pitchFamily="2" charset="-122"/>
                </a:rPr>
                <a:t>成果与效果</a:t>
              </a:r>
              <a:endParaRPr lang="zh-CN" altLang="en-US" sz="2000" dirty="0"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49" name="Text Box 14"/>
            <p:cNvSpPr txBox="1"/>
            <p:nvPr/>
          </p:nvSpPr>
          <p:spPr>
            <a:xfrm>
              <a:off x="4680" y="4313"/>
              <a:ext cx="1970" cy="13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Arial" panose="020B0604020202020204" pitchFamily="34" charset="0"/>
                  <a:ea typeface="华文新魏" panose="02010800040101010101" pitchFamily="2" charset="-122"/>
                </a:rPr>
                <a:t>课题研究</a:t>
              </a:r>
              <a:endParaRPr lang="en-US" altLang="zh-CN" sz="2000" dirty="0">
                <a:latin typeface="Arial" panose="020B0604020202020204" pitchFamily="34" charset="0"/>
                <a:ea typeface="华文新魏" panose="0201080004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Arial" panose="020B0604020202020204" pitchFamily="34" charset="0"/>
                  <a:ea typeface="华文新魏" panose="02010800040101010101" pitchFamily="2" charset="-122"/>
                </a:rPr>
                <a:t>基本概况</a:t>
              </a:r>
              <a:endParaRPr lang="zh-CN" altLang="en-US" sz="2000" dirty="0"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50" name="TextBox 31"/>
            <p:cNvSpPr txBox="1"/>
            <p:nvPr/>
          </p:nvSpPr>
          <p:spPr>
            <a:xfrm>
              <a:off x="2280" y="4695"/>
              <a:ext cx="2250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核心内容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1" name="TextBox 1"/>
            <p:cNvSpPr txBox="1"/>
            <p:nvPr/>
          </p:nvSpPr>
          <p:spPr>
            <a:xfrm>
              <a:off x="960" y="4703"/>
              <a:ext cx="1320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标题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3" name="TextBox 2"/>
            <p:cNvSpPr txBox="1"/>
            <p:nvPr/>
          </p:nvSpPr>
          <p:spPr>
            <a:xfrm>
              <a:off x="768" y="2424"/>
              <a:ext cx="11712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题目</a:t>
              </a:r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 </a:t>
              </a:r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摘要</a:t>
              </a:r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</a:t>
              </a:r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前言</a:t>
              </a:r>
              <a:r>
                <a:rPr lang="zh-CN" altLang="en-US" sz="20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</a:t>
              </a:r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方法</a:t>
              </a:r>
              <a:r>
                <a:rPr lang="zh-CN" altLang="en-US" sz="20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     </a:t>
              </a:r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结果</a:t>
              </a:r>
              <a:r>
                <a:rPr lang="zh-CN" altLang="en-US" sz="20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</a:t>
              </a:r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创新</a:t>
              </a:r>
              <a:r>
                <a:rPr lang="zh-CN" altLang="en-US" sz="20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</a:t>
              </a:r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讨论</a:t>
              </a:r>
              <a:endPara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cxnSp>
          <p:nvCxnSpPr>
            <p:cNvPr id="56" name="直接箭头连接符 55"/>
            <p:cNvCxnSpPr/>
            <p:nvPr/>
          </p:nvCxnSpPr>
          <p:spPr>
            <a:xfrm flipV="1">
              <a:off x="1440" y="3240"/>
              <a:ext cx="0" cy="1455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/>
            <p:nvPr/>
          </p:nvCxnSpPr>
          <p:spPr>
            <a:xfrm flipV="1">
              <a:off x="3120" y="3240"/>
              <a:ext cx="0" cy="1455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4800" y="4313"/>
              <a:ext cx="162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箭头连接符 62"/>
            <p:cNvCxnSpPr/>
            <p:nvPr/>
          </p:nvCxnSpPr>
          <p:spPr>
            <a:xfrm flipV="1">
              <a:off x="6420" y="3248"/>
              <a:ext cx="0" cy="1065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箭头连接符 64"/>
            <p:cNvCxnSpPr/>
            <p:nvPr/>
          </p:nvCxnSpPr>
          <p:spPr>
            <a:xfrm flipV="1">
              <a:off x="4800" y="3233"/>
              <a:ext cx="0" cy="1065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箭头连接符 65"/>
            <p:cNvCxnSpPr/>
            <p:nvPr/>
          </p:nvCxnSpPr>
          <p:spPr>
            <a:xfrm flipV="1">
              <a:off x="8040" y="3240"/>
              <a:ext cx="0" cy="1455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箭头连接符 66"/>
            <p:cNvCxnSpPr/>
            <p:nvPr/>
          </p:nvCxnSpPr>
          <p:spPr>
            <a:xfrm flipV="1">
              <a:off x="9600" y="3240"/>
              <a:ext cx="0" cy="1455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箭头连接符 68"/>
            <p:cNvCxnSpPr/>
            <p:nvPr/>
          </p:nvCxnSpPr>
          <p:spPr>
            <a:xfrm flipH="1" flipV="1">
              <a:off x="11362" y="3233"/>
              <a:ext cx="1" cy="1462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1200" y="4695"/>
              <a:ext cx="600" cy="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2580" y="4695"/>
              <a:ext cx="1260" cy="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矩形 71"/>
            <p:cNvSpPr/>
            <p:nvPr/>
          </p:nvSpPr>
          <p:spPr>
            <a:xfrm>
              <a:off x="4680" y="4200"/>
              <a:ext cx="1970" cy="1583"/>
            </a:xfrm>
            <a:prstGeom prst="rect">
              <a:avLst/>
            </a:prstGeom>
            <a:noFill/>
            <a:ln w="19050">
              <a:solidFill>
                <a:srgbClr val="1055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7680" y="4560"/>
              <a:ext cx="2280" cy="773"/>
            </a:xfrm>
            <a:prstGeom prst="rect">
              <a:avLst/>
            </a:prstGeom>
            <a:noFill/>
            <a:ln w="19050">
              <a:solidFill>
                <a:srgbClr val="1055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960" y="4560"/>
              <a:ext cx="3120" cy="773"/>
            </a:xfrm>
            <a:prstGeom prst="rect">
              <a:avLst/>
            </a:prstGeom>
            <a:noFill/>
            <a:ln w="19050">
              <a:solidFill>
                <a:srgbClr val="1055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1560352" y="2351087"/>
            <a:ext cx="361793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651125" y="2344420"/>
            <a:ext cx="356870" cy="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655695" y="2351087"/>
            <a:ext cx="40005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740921" y="2351089"/>
            <a:ext cx="289823" cy="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41670" y="2351090"/>
            <a:ext cx="28575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732905" y="2359963"/>
            <a:ext cx="322236" cy="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417820" y="3563620"/>
            <a:ext cx="990600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29615" y="363855"/>
            <a:ext cx="4450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28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（二）研究报告的一般结构</a:t>
            </a:r>
            <a:endParaRPr lang="zh-CN" altLang="en-US" sz="280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1095375" y="1943100"/>
            <a:ext cx="7096760" cy="4953000"/>
          </a:xfrm>
        </p:spPr>
        <p:txBody>
          <a:bodyPr/>
          <a:lstStyle/>
          <a:p>
            <a:pPr marL="411480" algn="l" eaLnBrk="1" hangingPunct="1">
              <a:spcBef>
                <a:spcPts val="700"/>
              </a:spcBef>
              <a:buSzPct val="95000"/>
              <a:buNone/>
            </a:pPr>
            <a:r>
              <a:rPr lang="zh-CN" altLang="en-US" b="0" dirty="0">
                <a:solidFill>
                  <a:srgbClr val="FF0000"/>
                </a:solidFill>
                <a:ea typeface="华文新魏" panose="02010800040101010101" pitchFamily="2" charset="-122"/>
                <a:sym typeface="+mn-ea"/>
              </a:rPr>
              <a:t>撰写研究报告需要注意的主要问题与策略</a:t>
            </a:r>
            <a:endParaRPr lang="zh-CN" altLang="en-US" b="0" dirty="0">
              <a:solidFill>
                <a:srgbClr val="FF0000"/>
              </a:solidFill>
              <a:ea typeface="华文新魏" panose="02010800040101010101" pitchFamily="2" charset="-122"/>
              <a:sym typeface="+mn-ea"/>
            </a:endParaRPr>
          </a:p>
          <a:p>
            <a:pPr marL="411480" algn="l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zh-CN" altLang="en-US" b="0" dirty="0">
              <a:solidFill>
                <a:schemeClr val="tx1"/>
              </a:solidFill>
              <a:latin typeface="Corbel" panose="020B0503020204020204" pitchFamily="34" charset="0"/>
              <a:ea typeface="华文新魏" panose="02010800040101010101" pitchFamily="2" charset="-122"/>
              <a:sym typeface="+mn-ea"/>
            </a:endParaRPr>
          </a:p>
          <a:p>
            <a:pPr marL="411480" algn="l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b="0" dirty="0">
                <a:solidFill>
                  <a:schemeClr val="tx1"/>
                </a:solidFill>
                <a:latin typeface="Corbel" panose="020B0503020204020204" pitchFamily="34" charset="0"/>
                <a:ea typeface="华文新魏" panose="02010800040101010101" pitchFamily="2" charset="-122"/>
                <a:sym typeface="+mn-ea"/>
              </a:rPr>
              <a:t>一、撰写研究报告的结构性问题与策略</a:t>
            </a:r>
            <a:endParaRPr lang="zh-CN" altLang="en-US" b="0" dirty="0">
              <a:solidFill>
                <a:schemeClr val="tx1"/>
              </a:solidFill>
              <a:latin typeface="Corbel" panose="020B0503020204020204" pitchFamily="34" charset="0"/>
              <a:ea typeface="华文新魏" panose="02010800040101010101" pitchFamily="2" charset="-122"/>
              <a:sym typeface="+mn-ea"/>
            </a:endParaRPr>
          </a:p>
          <a:p>
            <a:pPr marL="411480" algn="l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二、撰写研究报告的内容性问题与策略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933450" y="2105025"/>
            <a:ext cx="8153400" cy="264795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solas" panose="020B0609020204030204"/>
                <a:ea typeface="华文新魏" panose="02010800040101010101" pitchFamily="2" charset="-122"/>
                <a:cs typeface="+mj-cs"/>
              </a:rPr>
              <a:t>一、撰写</a:t>
            </a:r>
            <a:r>
              <a:rPr kumimoji="0" lang="zh-CN" altLang="en-US" sz="2800" b="0" i="0" u="none" strike="noStrike" kern="1200" cap="none" spc="-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solas" panose="020B0609020204030204"/>
                <a:ea typeface="华文新魏" panose="02010800040101010101" pitchFamily="2" charset="-122"/>
                <a:cs typeface="+mj-cs"/>
              </a:rPr>
              <a:t>研究报告的结构性问题</a:t>
            </a:r>
            <a:br>
              <a:rPr kumimoji="0" lang="zh-CN" altLang="en-US" sz="2800" b="0" i="0" u="none" strike="noStrike" kern="1200" cap="none" spc="-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solas" panose="020B0609020204030204"/>
                <a:ea typeface="华文新魏" panose="02010800040101010101" pitchFamily="2" charset="-122"/>
                <a:cs typeface="+mj-cs"/>
              </a:rPr>
            </a:br>
            <a:br>
              <a:rPr kumimoji="0" lang="zh-CN" altLang="en-US" sz="2800" b="0" i="0" u="none" strike="noStrike" kern="1200" cap="none" spc="-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solas" panose="020B0609020204030204"/>
                <a:ea typeface="华文新魏" panose="02010800040101010101" pitchFamily="2" charset="-122"/>
                <a:cs typeface="+mj-cs"/>
              </a:rPr>
            </a:br>
            <a:r>
              <a:rPr lang="zh-CN" altLang="en-US" sz="2800" b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（一）结构</a:t>
            </a:r>
            <a:r>
              <a:rPr lang="zh-CN" altLang="en-US" sz="2800" b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问题的三种</a:t>
            </a:r>
            <a:r>
              <a:rPr lang="zh-CN" altLang="en-US" sz="2800" b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类型</a:t>
            </a:r>
            <a:b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</a:rPr>
            </a:br>
            <a:r>
              <a:rPr lang="zh-CN" altLang="en-US" sz="2800" b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（二）撰写</a:t>
            </a:r>
            <a:r>
              <a:rPr lang="zh-CN" altLang="en-US" sz="2800" b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研究报告把握结构的基本策略</a:t>
            </a:r>
            <a:b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</a:rPr>
            </a:b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30723" name="内容占位符 2"/>
          <p:cNvSpPr>
            <a:spLocks noGrp="1"/>
          </p:cNvSpPr>
          <p:nvPr/>
        </p:nvSpPr>
        <p:spPr>
          <a:xfrm>
            <a:off x="375537" y="363538"/>
            <a:ext cx="8428990" cy="5638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</a:rPr>
              <a:t>（一）</a:t>
            </a:r>
            <a:r>
              <a:rPr lang="zh-CN" altLang="en-US" sz="2800" b="0" dirty="0">
                <a:solidFill>
                  <a:srgbClr val="0070C0"/>
                </a:solidFill>
                <a:latin typeface="Corbel" panose="020B0503020204020204"/>
                <a:ea typeface="华文新魏" panose="02010800040101010101" pitchFamily="2" charset="-122"/>
              </a:rPr>
              <a:t>研究报告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</a:rPr>
              <a:t>结构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</a:rPr>
              <a:t>问题的三种类型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</a:rPr>
              <a:t>：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rbel" panose="020B0503020204020204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rbel" panose="020B0503020204020204"/>
              <a:ea typeface="华文新魏" panose="02010800040101010101" pitchFamily="2" charset="-122"/>
              <a:cs typeface="+mn-cs"/>
            </a:endParaRPr>
          </a:p>
          <a:p>
            <a:pPr marL="411480" lvl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</a:rPr>
              <a:t>     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</a:rPr>
              <a:t>意义型</a:t>
            </a:r>
            <a:r>
              <a:rPr lang="en-US" altLang="zh-CN" sz="2400" b="0" noProof="0" dirty="0" smtClean="0">
                <a:solidFill>
                  <a:srgbClr val="000000"/>
                </a:solidFill>
                <a:latin typeface="Corbel" panose="020B0503020204020204"/>
                <a:ea typeface="华文新魏" panose="02010800040101010101" pitchFamily="2" charset="-122"/>
              </a:rPr>
              <a:t>----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</a:rPr>
              <a:t> </a:t>
            </a:r>
            <a:r>
              <a:rPr lang="zh-CN" altLang="en-US" sz="2400" b="0" dirty="0" smtClean="0">
                <a:solidFill>
                  <a:srgbClr val="CC6600"/>
                </a:solidFill>
                <a:latin typeface="Corbel" panose="020B0503020204020204"/>
                <a:ea typeface="华文新魏" panose="02010800040101010101" pitchFamily="2" charset="-122"/>
              </a:rPr>
              <a:t>作用介绍。大部头介绍研究的意义，研究的设</a:t>
            </a:r>
            <a:endParaRPr lang="en-US" altLang="zh-CN" sz="2400" b="0" dirty="0" smtClean="0">
              <a:solidFill>
                <a:srgbClr val="CC6600"/>
              </a:solidFill>
              <a:latin typeface="Corbel" panose="020B0503020204020204"/>
              <a:ea typeface="华文新魏" panose="02010800040101010101" pitchFamily="2" charset="-122"/>
            </a:endParaRPr>
          </a:p>
          <a:p>
            <a:pPr marL="411480" lvl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  <a:defRPr/>
            </a:pPr>
            <a:r>
              <a:rPr lang="zh-CN" altLang="en-US" sz="2400" b="0" dirty="0" smtClean="0">
                <a:solidFill>
                  <a:srgbClr val="CC6600"/>
                </a:solidFill>
                <a:latin typeface="Corbel" panose="020B0503020204020204"/>
                <a:ea typeface="华文新魏" panose="02010800040101010101" pitchFamily="2" charset="-122"/>
              </a:rPr>
              <a:t>计和研究成果却是寥寥几笔。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 panose="020B0503020204020204"/>
              <a:ea typeface="华文新魏" panose="02010800040101010101" pitchFamily="2" charset="-122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</a:rPr>
              <a:t>     过程型</a:t>
            </a:r>
            <a:r>
              <a:rPr lang="en-US" altLang="zh-CN" sz="2400" b="0" dirty="0" smtClean="0">
                <a:solidFill>
                  <a:srgbClr val="000000"/>
                </a:solidFill>
                <a:latin typeface="Corbel" panose="020B0503020204020204"/>
                <a:ea typeface="华文新魏" panose="02010800040101010101" pitchFamily="2" charset="-122"/>
              </a:rPr>
              <a:t>----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</a:rPr>
              <a:t>程序介绍</a:t>
            </a:r>
            <a:r>
              <a:rPr lang="zh-CN" altLang="en-US" sz="2400" b="0" dirty="0" smtClean="0">
                <a:solidFill>
                  <a:srgbClr val="CC6600"/>
                </a:solidFill>
                <a:latin typeface="Corbel" panose="020B0503020204020204"/>
                <a:ea typeface="华文新魏" panose="02010800040101010101" pitchFamily="2" charset="-122"/>
              </a:rPr>
              <a:t>。大部头介绍什么时间做什么了，而研</a:t>
            </a:r>
            <a:endParaRPr lang="en-US" altLang="zh-CN" sz="2400" b="0" dirty="0" smtClean="0">
              <a:solidFill>
                <a:srgbClr val="CC6600"/>
              </a:solidFill>
              <a:latin typeface="Corbel" panose="020B0503020204020204"/>
              <a:ea typeface="华文新魏" panose="02010800040101010101" pitchFamily="2" charset="-122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400" b="0" dirty="0" smtClean="0">
                <a:solidFill>
                  <a:srgbClr val="CC6600"/>
                </a:solidFill>
                <a:latin typeface="Corbel" panose="020B0503020204020204"/>
                <a:ea typeface="华文新魏" panose="02010800040101010101" pitchFamily="2" charset="-122"/>
              </a:rPr>
              <a:t>究的目标、思路、成果却是寥寥几笔。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 panose="020B0503020204020204"/>
              <a:ea typeface="华文新魏" panose="02010800040101010101" pitchFamily="2" charset="-122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en-US" altLang="zh-CN" sz="2400" b="0" dirty="0">
                <a:solidFill>
                  <a:schemeClr val="tx1"/>
                </a:solidFill>
                <a:latin typeface="Corbel" panose="020B0503020204020204"/>
                <a:ea typeface="华文新魏" panose="02010800040101010101" pitchFamily="2" charset="-122"/>
              </a:rPr>
              <a:t> </a:t>
            </a:r>
            <a:r>
              <a:rPr lang="en-US" altLang="zh-CN" sz="2400" b="0" dirty="0" smtClean="0">
                <a:solidFill>
                  <a:schemeClr val="tx1"/>
                </a:solidFill>
                <a:latin typeface="Corbel" panose="020B0503020204020204"/>
                <a:ea typeface="华文新魏" panose="02010800040101010101" pitchFamily="2" charset="-122"/>
              </a:rPr>
              <a:t>    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</a:rPr>
              <a:t>描述型</a:t>
            </a:r>
            <a:r>
              <a:rPr lang="en-US" altLang="zh-CN" sz="2400" b="0" dirty="0" smtClean="0">
                <a:solidFill>
                  <a:srgbClr val="000000"/>
                </a:solidFill>
                <a:latin typeface="Corbel" panose="020B0503020204020204"/>
                <a:ea typeface="华文新魏" panose="02010800040101010101" pitchFamily="2" charset="-122"/>
              </a:rPr>
              <a:t>----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</a:rPr>
              <a:t>事件介绍。大部头介绍那些人做了一件什么事，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Corbel" panose="020B0503020204020204"/>
              <a:ea typeface="华文新魏" panose="02010800040101010101" pitchFamily="2" charset="-122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</a:rPr>
              <a:t>大家做的有多么的辛苦。而研究的目标、内容、方法、成果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CC6600"/>
              </a:solidFill>
              <a:effectLst/>
              <a:uLnTx/>
              <a:uFillTx/>
              <a:latin typeface="Corbel" panose="020B0503020204020204"/>
              <a:ea typeface="华文新魏" panose="02010800040101010101" pitchFamily="2" charset="-122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66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</a:rPr>
              <a:t>却是寥寥几笔。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1055F0"/>
              </a:solidFill>
              <a:effectLst/>
              <a:uLnTx/>
              <a:uFillTx/>
              <a:latin typeface="Corbel" panose="020B0503020204020204"/>
              <a:ea typeface="华文新魏" panose="0201080004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algn="l">
              <a:buClr>
                <a:srgbClr val="003300"/>
              </a:buClr>
            </a:pPr>
            <a:endParaRPr lang="en-US" altLang="ko-KR" sz="3600" b="1">
              <a:solidFill>
                <a:srgbClr val="003300"/>
              </a:solidFill>
              <a:ea typeface="Gulim" panose="020B0600000101010101" charset="-127"/>
            </a:endParaRPr>
          </a:p>
        </p:txBody>
      </p:sp>
      <p:sp>
        <p:nvSpPr>
          <p:cNvPr id="30723" name="内容占位符 2"/>
          <p:cNvSpPr>
            <a:spLocks noGrp="1"/>
          </p:cNvSpPr>
          <p:nvPr/>
        </p:nvSpPr>
        <p:spPr>
          <a:xfrm>
            <a:off x="288290" y="363538"/>
            <a:ext cx="8428990" cy="64944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800" b="0" dirty="0" smtClean="0">
                <a:solidFill>
                  <a:srgbClr val="0070C0"/>
                </a:solidFill>
                <a:latin typeface="Corbel" panose="020B0503020204020204"/>
                <a:ea typeface="华文新魏" panose="02010800040101010101" pitchFamily="2" charset="-122"/>
              </a:rPr>
              <a:t>（二）撰写</a:t>
            </a:r>
            <a:r>
              <a:rPr lang="zh-CN" altLang="en-US" sz="2800" b="0" dirty="0">
                <a:solidFill>
                  <a:srgbClr val="0070C0"/>
                </a:solidFill>
                <a:latin typeface="Corbel" panose="020B0503020204020204"/>
                <a:ea typeface="华文新魏" panose="02010800040101010101" pitchFamily="2" charset="-122"/>
              </a:rPr>
              <a:t>研究报告把握结构的基本</a:t>
            </a:r>
            <a:r>
              <a:rPr lang="zh-CN" altLang="en-US" sz="2800" b="0" dirty="0" smtClean="0">
                <a:solidFill>
                  <a:srgbClr val="0070C0"/>
                </a:solidFill>
                <a:latin typeface="Corbel" panose="020B0503020204020204"/>
                <a:ea typeface="华文新魏" panose="02010800040101010101" pitchFamily="2" charset="-122"/>
              </a:rPr>
              <a:t>策略</a:t>
            </a:r>
            <a:endParaRPr lang="en-US" altLang="zh-CN" sz="2800" b="0" dirty="0" smtClean="0">
              <a:solidFill>
                <a:srgbClr val="0070C0"/>
              </a:solidFill>
              <a:latin typeface="Corbel" panose="020B0503020204020204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endParaRPr lang="en-US" altLang="zh-CN" sz="1200" b="0" dirty="0">
              <a:solidFill>
                <a:srgbClr val="0070C0"/>
              </a:solidFill>
              <a:latin typeface="Corbel" panose="020B0503020204020204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400" b="0" dirty="0" smtClean="0">
                <a:solidFill>
                  <a:srgbClr val="063CEA"/>
                </a:solidFill>
                <a:latin typeface="Corbel" panose="020B0503020204020204"/>
                <a:ea typeface="华文新魏" panose="02010800040101010101" pitchFamily="2" charset="-122"/>
              </a:rPr>
              <a:t> </a:t>
            </a:r>
            <a:r>
              <a:rPr lang="en-US" altLang="zh-CN" sz="2400" b="0" dirty="0" smtClean="0">
                <a:solidFill>
                  <a:srgbClr val="063CEA"/>
                </a:solidFill>
                <a:latin typeface="Corbel" panose="020B0503020204020204"/>
                <a:ea typeface="华文新魏" panose="02010800040101010101" pitchFamily="2" charset="-122"/>
              </a:rPr>
              <a:t>1</a:t>
            </a:r>
            <a:r>
              <a:rPr lang="zh-CN" altLang="en-US" sz="2400" b="0" dirty="0" smtClean="0">
                <a:solidFill>
                  <a:srgbClr val="063CEA"/>
                </a:solidFill>
                <a:latin typeface="Corbel" panose="020B0503020204020204"/>
                <a:ea typeface="华文新魏" panose="02010800040101010101" pitchFamily="2" charset="-122"/>
              </a:rPr>
              <a:t>、撰写</a:t>
            </a:r>
            <a:r>
              <a:rPr lang="zh-CN" altLang="en-US" sz="2400" b="0" dirty="0">
                <a:solidFill>
                  <a:srgbClr val="063CEA"/>
                </a:solidFill>
                <a:latin typeface="Corbel" panose="020B0503020204020204"/>
                <a:ea typeface="华文新魏" panose="02010800040101010101" pitchFamily="2" charset="-122"/>
              </a:rPr>
              <a:t>研究报告需要把握好三个着力点</a:t>
            </a:r>
            <a:r>
              <a:rPr lang="zh-CN" altLang="en-US" sz="2400" b="0" dirty="0" smtClean="0">
                <a:solidFill>
                  <a:srgbClr val="063CEA"/>
                </a:solidFill>
                <a:latin typeface="Corbel" panose="020B0503020204020204"/>
                <a:ea typeface="华文新魏" panose="02010800040101010101" pitchFamily="2" charset="-122"/>
              </a:rPr>
              <a:t>：</a:t>
            </a:r>
            <a:endParaRPr lang="zh-CN" altLang="en-US" sz="2400" b="0" dirty="0">
              <a:solidFill>
                <a:srgbClr val="063CEA"/>
              </a:solidFill>
              <a:latin typeface="Corbel" panose="020B0503020204020204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400" b="0" dirty="0" smtClean="0">
                <a:solidFill>
                  <a:srgbClr val="FF0000"/>
                </a:solidFill>
                <a:latin typeface="Corbel" panose="020B0503020204020204"/>
                <a:ea typeface="华文新魏" panose="02010800040101010101" pitchFamily="2" charset="-122"/>
              </a:rPr>
              <a:t>“研究什么”</a:t>
            </a:r>
            <a:r>
              <a:rPr lang="en-US" altLang="zh-CN" sz="2400" b="0" dirty="0" smtClean="0">
                <a:solidFill>
                  <a:srgbClr val="FF0000"/>
                </a:solidFill>
                <a:latin typeface="Corbel" panose="020B0503020204020204"/>
                <a:ea typeface="华文新魏" panose="02010800040101010101" pitchFamily="2" charset="-122"/>
              </a:rPr>
              <a:t>----</a:t>
            </a:r>
            <a:r>
              <a:rPr lang="zh-CN" altLang="en-US" sz="2400" b="0" dirty="0" smtClean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报告你要研究的问题，这是研究的起点，体现课题的研究价值；</a:t>
            </a:r>
            <a:endParaRPr lang="en-US" altLang="zh-CN" sz="2400" b="0" dirty="0" smtClean="0">
              <a:solidFill>
                <a:srgbClr val="003300"/>
              </a:solidFill>
              <a:latin typeface="Corbel" panose="020B0503020204020204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400" b="0" dirty="0" smtClean="0">
                <a:solidFill>
                  <a:srgbClr val="FF0000"/>
                </a:solidFill>
                <a:latin typeface="Corbel" panose="020B0503020204020204"/>
                <a:ea typeface="华文新魏" panose="02010800040101010101" pitchFamily="2" charset="-122"/>
              </a:rPr>
              <a:t>“怎样研究”</a:t>
            </a:r>
            <a:r>
              <a:rPr lang="en-US" altLang="zh-CN" sz="2400" b="0" dirty="0" smtClean="0">
                <a:solidFill>
                  <a:srgbClr val="FF0000"/>
                </a:solidFill>
                <a:latin typeface="Corbel" panose="020B0503020204020204"/>
                <a:ea typeface="华文新魏" panose="02010800040101010101" pitchFamily="2" charset="-122"/>
              </a:rPr>
              <a:t>----</a:t>
            </a:r>
            <a:r>
              <a:rPr lang="zh-CN" altLang="en-US" sz="2400" b="0" dirty="0" smtClean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报告课题研究的思路、内容与过程，体现课题研究的科学性；</a:t>
            </a:r>
            <a:endParaRPr lang="en-US" altLang="zh-CN" sz="2400" b="0" dirty="0" smtClean="0">
              <a:solidFill>
                <a:srgbClr val="003300"/>
              </a:solidFill>
              <a:latin typeface="Corbel" panose="020B0503020204020204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400" b="0" dirty="0" smtClean="0">
                <a:solidFill>
                  <a:srgbClr val="FF0000"/>
                </a:solidFill>
                <a:latin typeface="Corbel" panose="020B0503020204020204"/>
                <a:ea typeface="华文新魏" panose="02010800040101010101" pitchFamily="2" charset="-122"/>
              </a:rPr>
              <a:t>“研究出什么了”</a:t>
            </a:r>
            <a:r>
              <a:rPr lang="en-US" altLang="zh-CN" sz="2400" b="0" dirty="0" smtClean="0">
                <a:solidFill>
                  <a:srgbClr val="FF0000"/>
                </a:solidFill>
                <a:latin typeface="Corbel" panose="020B0503020204020204"/>
                <a:ea typeface="华文新魏" panose="02010800040101010101" pitchFamily="2" charset="-122"/>
              </a:rPr>
              <a:t>----</a:t>
            </a:r>
            <a:r>
              <a:rPr lang="zh-CN" altLang="en-US" sz="2400" b="0" dirty="0" smtClean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报告课题研究的成果，体现课题研究的最终价值，是成果应用和推广的具体内容。</a:t>
            </a:r>
            <a:endParaRPr lang="zh-CN" altLang="en-US" sz="1400" b="0" dirty="0">
              <a:solidFill>
                <a:srgbClr val="003300"/>
              </a:solidFill>
              <a:latin typeface="Corbel" panose="020B0503020204020204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400" b="0" dirty="0" smtClean="0">
                <a:solidFill>
                  <a:srgbClr val="063CEA"/>
                </a:solidFill>
                <a:latin typeface="Corbel" panose="020B0503020204020204"/>
                <a:ea typeface="华文新魏" panose="02010800040101010101" pitchFamily="2" charset="-122"/>
              </a:rPr>
              <a:t> </a:t>
            </a:r>
            <a:r>
              <a:rPr lang="en-US" altLang="zh-CN" sz="2400" b="0" dirty="0" smtClean="0">
                <a:solidFill>
                  <a:srgbClr val="063CEA"/>
                </a:solidFill>
                <a:latin typeface="Corbel" panose="020B0503020204020204"/>
                <a:ea typeface="华文新魏" panose="02010800040101010101" pitchFamily="2" charset="-122"/>
              </a:rPr>
              <a:t>2</a:t>
            </a:r>
            <a:r>
              <a:rPr lang="zh-CN" altLang="en-US" sz="2400" b="0" dirty="0" smtClean="0">
                <a:solidFill>
                  <a:srgbClr val="063CEA"/>
                </a:solidFill>
                <a:latin typeface="Corbel" panose="020B0503020204020204"/>
                <a:ea typeface="华文新魏" panose="02010800040101010101" pitchFamily="2" charset="-122"/>
              </a:rPr>
              <a:t>、撰写</a:t>
            </a:r>
            <a:r>
              <a:rPr lang="zh-CN" altLang="en-US" sz="2400" b="0" dirty="0">
                <a:solidFill>
                  <a:srgbClr val="063CEA"/>
                </a:solidFill>
                <a:latin typeface="Corbel" panose="020B0503020204020204"/>
                <a:ea typeface="华文新魏" panose="02010800040101010101" pitchFamily="2" charset="-122"/>
              </a:rPr>
              <a:t>研究报告的结构原则：</a:t>
            </a:r>
            <a:endParaRPr lang="zh-CN" altLang="en-US" sz="2400" b="0" dirty="0">
              <a:solidFill>
                <a:srgbClr val="063CEA"/>
              </a:solidFill>
              <a:latin typeface="Corbel" panose="020B0503020204020204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400" b="0" dirty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     </a:t>
            </a:r>
            <a:r>
              <a:rPr lang="zh-CN" altLang="en-US" sz="2400" b="0" dirty="0" smtClean="0">
                <a:solidFill>
                  <a:srgbClr val="FF0000"/>
                </a:solidFill>
                <a:latin typeface="Corbel" panose="020B0503020204020204"/>
                <a:ea typeface="华文新魏" panose="02010800040101010101" pitchFamily="2" charset="-122"/>
              </a:rPr>
              <a:t>开题报告</a:t>
            </a:r>
            <a:r>
              <a:rPr lang="zh-CN" altLang="en-US" sz="2400" b="0" dirty="0" smtClean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（课题设计）</a:t>
            </a:r>
            <a:r>
              <a:rPr lang="en-US" altLang="zh-CN" sz="2400" b="0" dirty="0" smtClean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----</a:t>
            </a:r>
            <a:r>
              <a:rPr lang="zh-CN" altLang="en-US" sz="2400" b="0" dirty="0" smtClean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重点表述“研究什么”和“怎样研究”</a:t>
            </a:r>
            <a:r>
              <a:rPr lang="zh-CN" altLang="en-US" sz="2400" b="0" dirty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。</a:t>
            </a:r>
            <a:endParaRPr lang="en-US" altLang="zh-CN" sz="2400" b="0" dirty="0" smtClean="0">
              <a:solidFill>
                <a:srgbClr val="003300"/>
              </a:solidFill>
              <a:latin typeface="Corbel" panose="020B0503020204020204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400" b="0" dirty="0" smtClean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     </a:t>
            </a:r>
            <a:r>
              <a:rPr lang="zh-CN" altLang="en-US" sz="2400" b="0" dirty="0" smtClean="0">
                <a:solidFill>
                  <a:srgbClr val="FF0000"/>
                </a:solidFill>
                <a:latin typeface="Corbel" panose="020B0503020204020204"/>
                <a:ea typeface="华文新魏" panose="02010800040101010101" pitchFamily="2" charset="-122"/>
              </a:rPr>
              <a:t>结题报告</a:t>
            </a:r>
            <a:r>
              <a:rPr lang="zh-CN" altLang="en-US" sz="2400" b="0" dirty="0" smtClean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（研究报告）</a:t>
            </a:r>
            <a:r>
              <a:rPr lang="en-US" altLang="zh-CN" sz="2400" b="0" dirty="0" smtClean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----</a:t>
            </a:r>
            <a:r>
              <a:rPr lang="zh-CN" altLang="en-US" sz="2400" b="0" dirty="0" smtClean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重点表述研究</a:t>
            </a:r>
            <a:r>
              <a:rPr lang="zh-CN" altLang="en-US" sz="2400" b="0" dirty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出什么</a:t>
            </a:r>
            <a:r>
              <a:rPr lang="zh-CN" altLang="en-US" sz="2400" b="0" dirty="0" smtClean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了，其次是简述方法</a:t>
            </a:r>
            <a:r>
              <a:rPr lang="zh-CN" altLang="en-US" sz="2400" b="0" dirty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与</a:t>
            </a:r>
            <a:r>
              <a:rPr lang="zh-CN" altLang="en-US" sz="2400" b="0" dirty="0" smtClean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过程，再次</a:t>
            </a:r>
            <a:r>
              <a:rPr lang="zh-CN" altLang="en-US" sz="2400" b="0" dirty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概述课题</a:t>
            </a:r>
            <a:r>
              <a:rPr lang="zh-CN" altLang="en-US" sz="2400" b="0" dirty="0" smtClean="0">
                <a:solidFill>
                  <a:srgbClr val="003300"/>
                </a:solidFill>
                <a:latin typeface="Corbel" panose="020B0503020204020204"/>
                <a:ea typeface="华文新魏" panose="02010800040101010101" pitchFamily="2" charset="-122"/>
              </a:rPr>
              <a:t>设计（意义、目标、内容）。</a:t>
            </a:r>
            <a:r>
              <a:rPr lang="zh-CN" altLang="en-US" sz="2400" b="0" dirty="0" smtClean="0">
                <a:solidFill>
                  <a:prstClr val="white"/>
                </a:solidFill>
                <a:latin typeface="Corbel" panose="020B0503020204020204"/>
                <a:ea typeface="华文新魏" panose="02010800040101010101" pitchFamily="2" charset="-122"/>
              </a:rPr>
              <a:t>了</a:t>
            </a:r>
            <a:r>
              <a:rPr lang="zh-CN" altLang="en-US" sz="2400" b="0" dirty="0">
                <a:solidFill>
                  <a:prstClr val="white"/>
                </a:solidFill>
                <a:latin typeface="Corbel" panose="020B0503020204020204"/>
                <a:ea typeface="华文新魏" panose="02010800040101010101" pitchFamily="2" charset="-122"/>
              </a:rPr>
              <a:t>，即问题、意义、目标、内容）。</a:t>
            </a:r>
            <a:endParaRPr lang="en-US" altLang="zh-CN" sz="2400" b="0" dirty="0">
              <a:solidFill>
                <a:prstClr val="white"/>
              </a:solidFill>
              <a:latin typeface="Corbel" panose="020B0503020204020204"/>
              <a:ea typeface="华文新魏" panose="02010800040101010101" pitchFamily="2" charset="-122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zh-CN" altLang="en-US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31746" name="标题 3"/>
          <p:cNvSpPr>
            <a:spLocks noGrp="1"/>
          </p:cNvSpPr>
          <p:nvPr>
            <p:ph type="title"/>
          </p:nvPr>
        </p:nvSpPr>
        <p:spPr>
          <a:xfrm>
            <a:off x="1304925" y="1656080"/>
            <a:ext cx="6278245" cy="583565"/>
          </a:xfrm>
        </p:spPr>
        <p:txBody>
          <a:bodyPr wrap="square" lIns="91440" tIns="45720" rIns="91440" bIns="45720" anchor="ctr">
            <a:spAutoFit/>
          </a:bodyPr>
          <a:lstStyle/>
          <a:p>
            <a:r>
              <a:rPr lang="zh-CN" altLang="en-US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二、撰写研究报告的内容性问题</a:t>
            </a:r>
            <a:endParaRPr lang="en-US" altLang="zh-CN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1745" name="内容占位符 2"/>
          <p:cNvSpPr>
            <a:spLocks noGrp="1"/>
          </p:cNvSpPr>
          <p:nvPr/>
        </p:nvSpPr>
        <p:spPr>
          <a:xfrm>
            <a:off x="1304925" y="2400300"/>
            <a:ext cx="8229600" cy="5410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0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kern="120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 b="1" i="0" u="none" kern="1200" baseline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（一）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重视并正确提炼和表述研究的成果</a:t>
            </a:r>
            <a:endParaRPr lang="en-US" altLang="zh-CN" sz="2400" b="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514350" indent="-51435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（二）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明确并清晰概括和表述研究的问题</a:t>
            </a:r>
            <a:endParaRPr lang="en-US" altLang="zh-CN" sz="2400" b="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514350" indent="-51435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（三）概括并清楚表述研究的目标与内容</a:t>
            </a:r>
            <a:endParaRPr lang="en-US" altLang="zh-CN" sz="2400" b="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514350" indent="-51435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（四）简练并正确表述研究的方法与思路</a:t>
            </a:r>
            <a:endParaRPr lang="zh-CN" altLang="en-US" sz="2400" b="0" dirty="0">
              <a:solidFill>
                <a:srgbClr val="0070C0"/>
              </a:solidFill>
              <a:latin typeface="Corbel" panose="020B0503020204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46082" name="标题 1"/>
          <p:cNvSpPr>
            <a:spLocks noGrp="1"/>
          </p:cNvSpPr>
          <p:nvPr>
            <p:ph type="title"/>
          </p:nvPr>
        </p:nvSpPr>
        <p:spPr>
          <a:xfrm>
            <a:off x="342900" y="249555"/>
            <a:ext cx="6743700" cy="381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（一）重视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并正确提炼和表述研究的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成果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50377" y="1064702"/>
            <a:ext cx="7286276" cy="982211"/>
          </a:xfrm>
          <a:prstGeom prst="roundRect">
            <a:avLst/>
          </a:prstGeom>
          <a:noFill/>
          <a:ln w="19050">
            <a:solidFill>
              <a:srgbClr val="063CE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70" name="内容占位符 2"/>
          <p:cNvSpPr>
            <a:spLocks noGrp="1"/>
          </p:cNvSpPr>
          <p:nvPr>
            <p:ph idx="1"/>
          </p:nvPr>
        </p:nvSpPr>
        <p:spPr>
          <a:xfrm>
            <a:off x="523875" y="1064703"/>
            <a:ext cx="7717873" cy="6172200"/>
          </a:xfrm>
        </p:spPr>
        <p:txBody>
          <a:bodyPr wrap="square" lIns="91440" tIns="45720" rIns="91440" bIns="45720" anchor="t"/>
          <a:lstStyle/>
          <a:p>
            <a:pPr marL="411480" eaLnBrk="1" hangingPunct="1">
              <a:lnSpc>
                <a:spcPct val="8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1600" b="0" dirty="0">
                <a:solidFill>
                  <a:srgbClr val="FF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         </a:t>
            </a:r>
            <a:r>
              <a:rPr lang="zh-CN" altLang="en-US" sz="2000" b="0" dirty="0">
                <a:solidFill>
                  <a:srgbClr val="FF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效果代替成果是教师研究报告中经常出现的问题之一，而且，</a:t>
            </a:r>
            <a:endParaRPr lang="en-US" altLang="zh-CN" sz="2000" b="0" dirty="0">
              <a:solidFill>
                <a:srgbClr val="FF000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10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000" b="0" dirty="0">
                <a:solidFill>
                  <a:srgbClr val="FF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   是较为普遍的问题。因此，</a:t>
            </a:r>
            <a:r>
              <a:rPr lang="zh-CN" altLang="en-US" sz="2000" b="0" dirty="0" smtClean="0">
                <a:solidFill>
                  <a:srgbClr val="FF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必须提高成果意识，了解</a:t>
            </a:r>
            <a:r>
              <a:rPr lang="zh-CN" altLang="en-US" sz="2000" b="0" dirty="0">
                <a:solidFill>
                  <a:srgbClr val="FF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和掌握研究的</a:t>
            </a:r>
            <a:r>
              <a:rPr lang="en-US" altLang="zh-CN" sz="2000" b="0" dirty="0">
                <a:solidFill>
                  <a:srgbClr val="FF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2000" b="0" dirty="0">
                <a:solidFill>
                  <a:srgbClr val="FF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三果</a:t>
            </a:r>
            <a:r>
              <a:rPr lang="en-US" altLang="zh-CN" sz="2000" b="0" dirty="0">
                <a:solidFill>
                  <a:srgbClr val="FF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2000" b="0" dirty="0" smtClean="0">
                <a:solidFill>
                  <a:srgbClr val="FF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。</a:t>
            </a:r>
            <a:endParaRPr lang="en-US" altLang="zh-CN" sz="2000" b="0" dirty="0" smtClean="0">
              <a:solidFill>
                <a:srgbClr val="FF000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10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zh-CN" altLang="en-US" sz="1600" b="0" dirty="0">
              <a:solidFill>
                <a:srgbClr val="FF000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10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1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2400" b="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“三果”（结果、成果、效果）的内容与</a:t>
            </a:r>
            <a:r>
              <a:rPr lang="zh-CN" altLang="en-US" sz="2400" b="0" dirty="0" smtClean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特点</a:t>
            </a:r>
            <a:endParaRPr lang="en-US" altLang="zh-CN" sz="2400" b="0" dirty="0">
              <a:solidFill>
                <a:srgbClr val="C0000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8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1800" b="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  </a:t>
            </a:r>
            <a:r>
              <a:rPr lang="zh-CN" altLang="en-US" sz="2400" b="0" dirty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（</a:t>
            </a:r>
            <a:r>
              <a:rPr lang="en-US" altLang="zh-CN" sz="2400" b="0" dirty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1</a:t>
            </a:r>
            <a:r>
              <a:rPr lang="zh-CN" altLang="en-US" sz="2400" b="0" dirty="0">
                <a:solidFill>
                  <a:srgbClr val="063CEA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）三果的含义</a:t>
            </a:r>
            <a:endParaRPr lang="en-US" altLang="zh-CN" sz="2400" b="0" dirty="0">
              <a:solidFill>
                <a:srgbClr val="063CEA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>
              <a:lnSpc>
                <a:spcPct val="8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      研究结果：</a:t>
            </a:r>
            <a:r>
              <a:rPr lang="zh-CN" altLang="en-US" sz="2400" b="0" dirty="0">
                <a:solidFill>
                  <a:schemeClr val="tx1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是研究工作所产生的所有</a:t>
            </a:r>
            <a:r>
              <a:rPr lang="zh-CN" altLang="en-US" sz="2400" b="0" dirty="0" smtClean="0">
                <a:solidFill>
                  <a:schemeClr val="tx1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内容，包括：成果</a:t>
            </a:r>
            <a:r>
              <a:rPr lang="zh-CN" altLang="en-US" sz="2400" b="0" dirty="0">
                <a:solidFill>
                  <a:schemeClr val="tx1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、效果</a:t>
            </a:r>
            <a:r>
              <a:rPr lang="zh-CN" altLang="en-US" sz="2400" b="0" dirty="0" smtClean="0">
                <a:solidFill>
                  <a:schemeClr val="tx1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、实验</a:t>
            </a:r>
            <a:r>
              <a:rPr lang="zh-CN" altLang="en-US" sz="2400" b="0" dirty="0">
                <a:solidFill>
                  <a:schemeClr val="tx1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数据、观察记录、研究的未尽</a:t>
            </a:r>
            <a:r>
              <a:rPr lang="zh-CN" altLang="en-US" sz="2400" b="0" dirty="0" smtClean="0">
                <a:solidFill>
                  <a:schemeClr val="tx1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事宜（研究中发现的</a:t>
            </a:r>
            <a:r>
              <a:rPr lang="zh-CN" altLang="en-US" sz="2400" b="0" dirty="0">
                <a:solidFill>
                  <a:schemeClr val="tx1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新问题）</a:t>
            </a:r>
            <a:r>
              <a:rPr lang="zh-CN" altLang="en-US" sz="2400" b="0" dirty="0" smtClean="0">
                <a:solidFill>
                  <a:schemeClr val="tx1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等等；</a:t>
            </a:r>
            <a:endParaRPr lang="zh-CN" altLang="en-US" sz="2400" b="0" dirty="0">
              <a:solidFill>
                <a:schemeClr val="tx1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研究成果：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针对研究的问题，设计并</a:t>
            </a:r>
            <a:r>
              <a:rPr lang="zh-CN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经过研究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过程的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验证和提升，</a:t>
            </a:r>
            <a:r>
              <a:rPr lang="zh-CN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提练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概括</a:t>
            </a:r>
            <a:r>
              <a:rPr lang="zh-CN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出来</a:t>
            </a:r>
            <a:r>
              <a:rPr lang="zh-CN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的能够</a:t>
            </a:r>
            <a:r>
              <a:rPr lang="zh-CN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解决问题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能够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应用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zh-CN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推广</a:t>
            </a:r>
            <a:r>
              <a:rPr lang="zh-CN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</a:t>
            </a:r>
            <a:r>
              <a:rPr lang="zh-CN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办法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（对校本科研而言）。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研究效果：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研究对象和研究者，受到研究的影响和研究成果的作用，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所发生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的正向变化。</a:t>
            </a:r>
            <a:endParaRPr lang="zh-CN" altLang="en-US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endParaRPr lang="en-US" altLang="zh-CN" sz="20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buNone/>
            </a:pPr>
            <a:endParaRPr lang="zh-CN" altLang="en-US" sz="16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algn="l">
              <a:buClr>
                <a:srgbClr val="003300"/>
              </a:buClr>
            </a:pPr>
            <a:endParaRPr lang="en-US" altLang="ko-KR" sz="3600" b="1">
              <a:solidFill>
                <a:srgbClr val="003300"/>
              </a:solidFill>
              <a:ea typeface="Gulim" panose="020B0600000101010101" charset="-127"/>
            </a:endParaRPr>
          </a:p>
        </p:txBody>
      </p:sp>
      <p:sp>
        <p:nvSpPr>
          <p:cNvPr id="46082" name="标题 1"/>
          <p:cNvSpPr>
            <a:spLocks noGrp="1"/>
          </p:cNvSpPr>
          <p:nvPr>
            <p:ph type="title"/>
          </p:nvPr>
        </p:nvSpPr>
        <p:spPr>
          <a:xfrm>
            <a:off x="342900" y="360400"/>
            <a:ext cx="6743700" cy="381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（一）重视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并正确提炼和表述研究的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成果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32770" name="内容占位符 2"/>
          <p:cNvSpPr>
            <a:spLocks noGrp="1"/>
          </p:cNvSpPr>
          <p:nvPr>
            <p:ph idx="1"/>
          </p:nvPr>
        </p:nvSpPr>
        <p:spPr>
          <a:xfrm>
            <a:off x="711685" y="1324326"/>
            <a:ext cx="8281313" cy="6172200"/>
          </a:xfrm>
        </p:spPr>
        <p:txBody>
          <a:bodyPr wrap="square" lIns="91440" tIns="45720" rIns="91440" bIns="45720" anchor="t"/>
          <a:lstStyle/>
          <a:p>
            <a:pPr marL="411480" eaLnBrk="1" hangingPunct="1">
              <a:lnSpc>
                <a:spcPct val="8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2400" b="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“三果”（结果、成果、效果）的内容与</a:t>
            </a:r>
            <a:r>
              <a:rPr lang="zh-CN" altLang="en-US" sz="2400" b="0" dirty="0" smtClean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</a:rPr>
              <a:t>特点</a:t>
            </a:r>
            <a:endParaRPr lang="en-US" altLang="zh-CN" sz="2400" b="0" dirty="0" smtClean="0">
              <a:solidFill>
                <a:srgbClr val="C0000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8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400" b="0" dirty="0">
              <a:solidFill>
                <a:srgbClr val="C00000"/>
              </a:solidFill>
              <a:latin typeface="Corbel" panose="020B0503020204020204" pitchFamily="34" charset="0"/>
              <a:ea typeface="华文新魏" panose="02010800040101010101" pitchFamily="2" charset="-122"/>
            </a:endParaRPr>
          </a:p>
          <a:p>
            <a:pPr marL="411480" eaLnBrk="1" hangingPunct="1">
              <a:lnSpc>
                <a:spcPct val="80000"/>
              </a:lnSpc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24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4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）研究成果的特点：</a:t>
            </a:r>
            <a:endParaRPr lang="en-US" altLang="zh-CN" sz="2400" b="0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en-US" altLang="zh-CN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△</a:t>
            </a:r>
            <a:r>
              <a:rPr lang="zh-CN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能解决实际问题（针对性强、涵盖问题原因的</a:t>
            </a:r>
            <a:r>
              <a:rPr lang="zh-CN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克</a:t>
            </a:r>
            <a:endParaRPr lang="en-US" altLang="zh-CN" sz="2400" b="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制因素</a:t>
            </a:r>
            <a:r>
              <a:rPr lang="zh-CN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endParaRPr lang="zh-CN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en-US" altLang="zh-CN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△</a:t>
            </a:r>
            <a:r>
              <a:rPr lang="zh-CN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高度概括，成体系（关系清楚、层次清楚、</a:t>
            </a:r>
            <a:r>
              <a:rPr lang="zh-CN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隐含</a:t>
            </a:r>
            <a:endParaRPr lang="en-US" altLang="zh-CN" sz="2400" b="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理论、显现</a:t>
            </a:r>
            <a:r>
              <a:rPr lang="zh-CN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理论）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△</a:t>
            </a: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可操作（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设计严禁</a:t>
            </a:r>
            <a:r>
              <a:rPr lang="zh-CN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操作</a:t>
            </a:r>
            <a:r>
              <a:rPr lang="zh-CN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简便</a:t>
            </a: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endParaRPr lang="zh-CN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en-US" altLang="zh-CN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△</a:t>
            </a: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能转化，能推广（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复制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、能学习、</a:t>
            </a:r>
            <a:r>
              <a:rPr lang="zh-CN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应用</a:t>
            </a:r>
            <a:r>
              <a:rPr lang="zh-CN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endParaRPr lang="en-US" altLang="zh-CN" sz="20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buNone/>
            </a:pPr>
            <a:endParaRPr lang="zh-CN" alt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文本占位符 16388"/>
          <p:cNvSpPr>
            <a:spLocks noGrp="1"/>
          </p:cNvSpPr>
          <p:nvPr>
            <p:ph type="body" idx="1"/>
          </p:nvPr>
        </p:nvSpPr>
        <p:spPr>
          <a:xfrm>
            <a:off x="825500" y="1972945"/>
            <a:ext cx="8102600" cy="4356100"/>
          </a:xfrm>
        </p:spPr>
        <p:txBody>
          <a:bodyPr/>
          <a:lstStyle/>
          <a:p>
            <a:pPr marL="0" indent="0">
              <a:buClr>
                <a:schemeClr val="bg2"/>
              </a:buClr>
              <a:buNone/>
            </a:pPr>
            <a:endParaRPr lang="en-US" altLang="ko-KR" sz="2200" dirty="0">
              <a:solidFill>
                <a:schemeClr val="tx2"/>
              </a:solidFill>
              <a:ea typeface="Gulim" panose="020B0600000101010101" charset="-127"/>
            </a:endParaRPr>
          </a:p>
          <a:p>
            <a:pPr>
              <a:buNone/>
            </a:pPr>
            <a:r>
              <a:rPr lang="zh-CN" altLang="en-US" sz="3200" b="0" spc="-1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华文新魏" panose="02010800040101010101" pitchFamily="2" charset="-122"/>
                <a:cs typeface="+mj-cs"/>
                <a:sym typeface="+mn-ea"/>
              </a:rPr>
              <a:t>内容</a:t>
            </a:r>
            <a:r>
              <a:rPr lang="zh-CN" altLang="en-US" sz="2000" b="0" spc="-1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华文新魏" panose="02010800040101010101" pitchFamily="2" charset="-122"/>
                <a:cs typeface="+mj-cs"/>
                <a:sym typeface="+mn-ea"/>
              </a:rPr>
              <a:t>（</a:t>
            </a:r>
            <a:r>
              <a:rPr lang="en-US" altLang="zh-CN" sz="2000" b="0" spc="-1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华文新魏" panose="02010800040101010101" pitchFamily="2" charset="-122"/>
                <a:cs typeface="+mj-cs"/>
                <a:sym typeface="+mn-ea"/>
              </a:rPr>
              <a:t>2</a:t>
            </a:r>
            <a:r>
              <a:rPr lang="zh-CN" altLang="en-US" sz="2000" b="0" spc="-100" noProof="0" dirty="0">
                <a:solidFill>
                  <a:srgbClr val="FF0000"/>
                </a:solidFill>
                <a:latin typeface="+mj-lt"/>
                <a:ea typeface="华文新魏" panose="02010800040101010101" pitchFamily="2" charset="-122"/>
                <a:cs typeface="+mj-cs"/>
                <a:sym typeface="+mn-ea"/>
              </a:rPr>
              <a:t>个部分</a:t>
            </a:r>
            <a:r>
              <a:rPr lang="zh-CN" altLang="en-US" sz="2000" b="0" spc="-1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华文新魏" panose="02010800040101010101" pitchFamily="2" charset="-122"/>
                <a:cs typeface="+mj-cs"/>
                <a:sym typeface="+mn-ea"/>
              </a:rPr>
              <a:t>）</a:t>
            </a:r>
            <a:r>
              <a:rPr lang="zh-CN" altLang="en-US" sz="3200" b="0" spc="-1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华文新魏" panose="02010800040101010101" pitchFamily="2" charset="-122"/>
                <a:cs typeface="+mj-cs"/>
                <a:sym typeface="+mn-ea"/>
              </a:rPr>
              <a:t>：</a:t>
            </a:r>
            <a:endParaRPr kumimoji="0" lang="zh-CN" altLang="en-US" sz="3200" b="0" i="0" u="none" strike="noStrike" kern="1200" cap="none" spc="-10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华文新魏" panose="02010800040101010101" pitchFamily="2" charset="-122"/>
              <a:cs typeface="+mj-cs"/>
              <a:sym typeface="+mn-ea"/>
            </a:endParaRPr>
          </a:p>
          <a:p>
            <a:pPr marL="411480" eaLnBrk="1" hangingPunct="1">
              <a:spcBef>
                <a:spcPts val="700"/>
              </a:spcBef>
              <a:buClr>
                <a:schemeClr val="tx2"/>
              </a:buClr>
              <a:buSzPct val="95000"/>
              <a:buNone/>
            </a:pPr>
            <a:r>
              <a:rPr lang="zh-CN" altLang="en-US" sz="3200" b="0" dirty="0">
                <a:solidFill>
                  <a:srgbClr val="000000"/>
                </a:solidFill>
                <a:ea typeface="华文新魏" panose="02010800040101010101" pitchFamily="2" charset="-122"/>
                <a:sym typeface="+mn-ea"/>
              </a:rPr>
              <a:t>撰写研究报告需要了解的基本概念与内容</a:t>
            </a:r>
            <a:endParaRPr lang="zh-CN" altLang="en-US" sz="3200" b="0" dirty="0">
              <a:solidFill>
                <a:srgbClr val="FF0000"/>
              </a:solidFill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spcBef>
                <a:spcPts val="700"/>
              </a:spcBef>
              <a:buClr>
                <a:schemeClr val="tx2"/>
              </a:buClr>
              <a:buSzPct val="95000"/>
              <a:buNone/>
            </a:pPr>
            <a:r>
              <a:rPr lang="zh-CN" altLang="en-US" sz="3200" b="0" dirty="0">
                <a:solidFill>
                  <a:srgbClr val="000000"/>
                </a:solidFill>
                <a:ea typeface="华文新魏" panose="02010800040101010101" pitchFamily="2" charset="-122"/>
                <a:sym typeface="+mn-ea"/>
              </a:rPr>
              <a:t>撰写研究报告需要注意的主要问题与策略</a:t>
            </a:r>
            <a:endParaRPr lang="zh-CN" altLang="en-US" sz="3200" b="0" dirty="0">
              <a:solidFill>
                <a:srgbClr val="FF0000"/>
              </a:solidFill>
              <a:ea typeface="华文新魏" panose="02010800040101010101" pitchFamily="2" charset="-122"/>
              <a:sym typeface="+mn-ea"/>
            </a:endParaRPr>
          </a:p>
          <a:p>
            <a:pPr>
              <a:buNone/>
            </a:pPr>
            <a:endParaRPr lang="ko-KR" altLang="en-US" sz="3200" dirty="0">
              <a:ea typeface="Gulim" panose="020B0600000101010101" charset="-127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grpSp>
        <p:nvGrpSpPr>
          <p:cNvPr id="33794" name="组合 5"/>
          <p:cNvGrpSpPr/>
          <p:nvPr/>
        </p:nvGrpSpPr>
        <p:grpSpPr>
          <a:xfrm>
            <a:off x="1511300" y="1946275"/>
            <a:ext cx="6121400" cy="4176713"/>
            <a:chOff x="1042988" y="1700213"/>
            <a:chExt cx="6121400" cy="4176712"/>
          </a:xfrm>
        </p:grpSpPr>
        <p:sp>
          <p:nvSpPr>
            <p:cNvPr id="8" name="左大括号 7"/>
            <p:cNvSpPr/>
            <p:nvPr/>
          </p:nvSpPr>
          <p:spPr>
            <a:xfrm>
              <a:off x="2843213" y="2852738"/>
              <a:ext cx="504825" cy="1800225"/>
            </a:xfrm>
            <a:prstGeom prst="leftBrac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anose="020B0503020204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5148263" y="4076700"/>
              <a:ext cx="503238" cy="1655762"/>
            </a:xfrm>
            <a:prstGeom prst="leftBrac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anose="020B0503020204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左大括号 9"/>
            <p:cNvSpPr/>
            <p:nvPr/>
          </p:nvSpPr>
          <p:spPr>
            <a:xfrm>
              <a:off x="5148263" y="1773238"/>
              <a:ext cx="503238" cy="1511300"/>
            </a:xfrm>
            <a:prstGeom prst="leftBrac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rbel" panose="020B0503020204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940426" y="5013325"/>
              <a:ext cx="1223962" cy="360362"/>
            </a:xfrm>
            <a:prstGeom prst="rect">
              <a:avLst/>
            </a:prstGeom>
            <a:noFill/>
            <a:ln w="19050" cap="flat" cmpd="sng" algn="ctr">
              <a:solidFill>
                <a:srgbClr val="F9630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帮学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940426" y="4437062"/>
              <a:ext cx="1223962" cy="360363"/>
            </a:xfrm>
            <a:prstGeom prst="rect">
              <a:avLst/>
            </a:prstGeom>
            <a:noFill/>
            <a:ln w="19050" cap="flat" cmpd="sng" algn="ctr">
              <a:solidFill>
                <a:srgbClr val="F9630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互学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40426" y="3860800"/>
              <a:ext cx="1223962" cy="360362"/>
            </a:xfrm>
            <a:prstGeom prst="rect">
              <a:avLst/>
            </a:prstGeom>
            <a:noFill/>
            <a:ln w="19050" cap="flat" cmpd="sng" algn="ctr">
              <a:solidFill>
                <a:srgbClr val="F9630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自学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940426" y="3068638"/>
              <a:ext cx="1223962" cy="360363"/>
            </a:xfrm>
            <a:prstGeom prst="rect">
              <a:avLst/>
            </a:prstGeom>
            <a:noFill/>
            <a:ln w="19050" cap="flat" cmpd="sng" algn="ctr">
              <a:solidFill>
                <a:srgbClr val="1055F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拓知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940426" y="2349501"/>
              <a:ext cx="1223962" cy="358775"/>
            </a:xfrm>
            <a:prstGeom prst="rect">
              <a:avLst/>
            </a:prstGeom>
            <a:noFill/>
            <a:ln w="19050" cap="flat" cmpd="sng" algn="ctr">
              <a:solidFill>
                <a:srgbClr val="1055F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探知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940426" y="1700213"/>
              <a:ext cx="1223962" cy="360363"/>
            </a:xfrm>
            <a:prstGeom prst="rect">
              <a:avLst/>
            </a:prstGeom>
            <a:noFill/>
            <a:ln w="19050" cap="flat" cmpd="sng" algn="ctr">
              <a:solidFill>
                <a:srgbClr val="1055F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感知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635376" y="2349501"/>
              <a:ext cx="1223962" cy="647700"/>
            </a:xfrm>
            <a:prstGeom prst="rect">
              <a:avLst/>
            </a:prstGeom>
            <a:noFill/>
            <a:ln w="19050" cap="flat" cmpd="sng" algn="ctr">
              <a:solidFill>
                <a:srgbClr val="1055F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三知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（暗线）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42988" y="3357563"/>
              <a:ext cx="1584325" cy="6477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三知四学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635376" y="4508500"/>
              <a:ext cx="1223962" cy="649287"/>
            </a:xfrm>
            <a:prstGeom prst="rect">
              <a:avLst/>
            </a:prstGeom>
            <a:noFill/>
            <a:ln w="19050" cap="flat" cmpd="sng" algn="ctr">
              <a:solidFill>
                <a:srgbClr val="F0901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四学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（明线）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940426" y="5589587"/>
              <a:ext cx="1223962" cy="287338"/>
            </a:xfrm>
            <a:prstGeom prst="rect">
              <a:avLst/>
            </a:prstGeom>
            <a:noFill/>
            <a:ln w="19050" cap="flat" cmpd="sng" algn="ctr">
              <a:solidFill>
                <a:srgbClr val="F9630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导学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cxnSp>
          <p:nvCxnSpPr>
            <p:cNvPr id="33808" name="直接连接符 20"/>
            <p:cNvCxnSpPr/>
            <p:nvPr/>
          </p:nvCxnSpPr>
          <p:spPr>
            <a:xfrm>
              <a:off x="4211638" y="3068638"/>
              <a:ext cx="0" cy="136842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2" name="矩形 21"/>
            <p:cNvSpPr/>
            <p:nvPr/>
          </p:nvSpPr>
          <p:spPr>
            <a:xfrm>
              <a:off x="4356101" y="3500438"/>
              <a:ext cx="1223962" cy="433388"/>
            </a:xfrm>
            <a:prstGeom prst="rect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问题引领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sp>
        <p:nvSpPr>
          <p:cNvPr id="3" name="对角圆角矩形 2"/>
          <p:cNvSpPr/>
          <p:nvPr/>
        </p:nvSpPr>
        <p:spPr>
          <a:xfrm>
            <a:off x="838200" y="304800"/>
            <a:ext cx="2209800" cy="533400"/>
          </a:xfrm>
          <a:prstGeom prst="round2Diag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科研成果举例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3810" name="内容占位符 22"/>
          <p:cNvSpPr>
            <a:spLocks noGrp="1"/>
          </p:cNvSpPr>
          <p:nvPr>
            <p:ph idx="1"/>
          </p:nvPr>
        </p:nvSpPr>
        <p:spPr>
          <a:xfrm>
            <a:off x="-262255" y="1203960"/>
            <a:ext cx="7553960" cy="977265"/>
          </a:xfrm>
        </p:spPr>
        <p:txBody>
          <a:bodyPr wrap="square" lIns="91440" tIns="45720" rIns="91440" bIns="45720" anchor="t">
            <a:spAutoFit/>
          </a:bodyPr>
          <a:lstStyle/>
          <a:p>
            <a:pPr marL="0" indent="0">
              <a:buNone/>
            </a:pPr>
            <a:r>
              <a:rPr lang="zh-CN" altLang="en-US" sz="2400" b="0" dirty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某</a:t>
            </a:r>
            <a:r>
              <a:rPr lang="zh-CN" altLang="en-US" sz="2400" b="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小学“</a:t>
            </a:r>
            <a:r>
              <a:rPr lang="zh-CN" altLang="en-US" sz="2400" b="0" dirty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三知四学”教学模式（图示一）</a:t>
            </a:r>
            <a:endParaRPr lang="en-US" altLang="zh-CN" sz="2400" b="0" dirty="0">
              <a:solidFill>
                <a:srgbClr val="CC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</a:t>
            </a:r>
            <a:r>
              <a:rPr lang="zh-CN" altLang="en-US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文本表达方式：</a:t>
            </a:r>
            <a:endParaRPr lang="zh-CN" altLang="en-US" sz="20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0035" y="5742940"/>
            <a:ext cx="5212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“三知四学”教学方法是以学生的</a:t>
            </a:r>
            <a:r>
              <a:rPr lang="en-US" altLang="zh-CN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“</a:t>
            </a:r>
            <a:r>
              <a:rPr lang="zh-CN" altLang="en-US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认知</a:t>
            </a:r>
            <a:r>
              <a:rPr lang="en-US" altLang="zh-CN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”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定学，</a:t>
            </a:r>
            <a:endParaRPr lang="zh-CN" altLang="en-US" dirty="0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以学生的</a:t>
            </a:r>
            <a:r>
              <a:rPr lang="en-US" altLang="zh-CN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“</a:t>
            </a:r>
            <a:r>
              <a:rPr lang="zh-CN" altLang="en-US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学</a:t>
            </a:r>
            <a:r>
              <a:rPr lang="en-US" altLang="zh-CN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”</a:t>
            </a:r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定教的教学法</a:t>
            </a:r>
            <a:endParaRPr lang="zh-CN" altLang="en-US"/>
          </a:p>
        </p:txBody>
      </p:sp>
      <p:cxnSp>
        <p:nvCxnSpPr>
          <p:cNvPr id="5" name="直接箭头连接符 4"/>
          <p:cNvCxnSpPr>
            <a:endCxn id="22" idx="1"/>
          </p:cNvCxnSpPr>
          <p:nvPr/>
        </p:nvCxnSpPr>
        <p:spPr>
          <a:xfrm>
            <a:off x="4679950" y="3963194"/>
            <a:ext cx="144463" cy="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71625" y="2164080"/>
            <a:ext cx="4724400" cy="4349115"/>
            <a:chOff x="2880" y="1983"/>
            <a:chExt cx="7440" cy="6849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480" y="2565"/>
              <a:ext cx="0" cy="564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6465" y="3900"/>
              <a:ext cx="3120" cy="4320"/>
            </a:xfrm>
            <a:prstGeom prst="line">
              <a:avLst/>
            </a:prstGeom>
            <a:ln w="19050">
              <a:solidFill>
                <a:srgbClr val="1055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345" y="3735"/>
              <a:ext cx="3120" cy="4440"/>
            </a:xfrm>
            <a:prstGeom prst="line">
              <a:avLst/>
            </a:prstGeom>
            <a:ln w="19050">
              <a:solidFill>
                <a:srgbClr val="1055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弧形 7"/>
            <p:cNvSpPr/>
            <p:nvPr/>
          </p:nvSpPr>
          <p:spPr>
            <a:xfrm>
              <a:off x="4080" y="3900"/>
              <a:ext cx="4800" cy="1500"/>
            </a:xfrm>
            <a:prstGeom prst="arc">
              <a:avLst>
                <a:gd name="adj1" fmla="val 10832104"/>
                <a:gd name="adj2" fmla="val 21594064"/>
              </a:avLst>
            </a:prstGeom>
            <a:ln w="19050">
              <a:solidFill>
                <a:srgbClr val="1055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V="1">
              <a:off x="6480" y="4005"/>
              <a:ext cx="3840" cy="4200"/>
            </a:xfrm>
            <a:prstGeom prst="line">
              <a:avLst/>
            </a:prstGeom>
            <a:ln w="19050">
              <a:solidFill>
                <a:srgbClr val="F9630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 flipV="1">
              <a:off x="2880" y="4170"/>
              <a:ext cx="3600" cy="4080"/>
            </a:xfrm>
            <a:prstGeom prst="line">
              <a:avLst/>
            </a:prstGeom>
            <a:ln w="19050">
              <a:solidFill>
                <a:srgbClr val="F9630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弧形 12"/>
            <p:cNvSpPr/>
            <p:nvPr/>
          </p:nvSpPr>
          <p:spPr>
            <a:xfrm>
              <a:off x="3090" y="3360"/>
              <a:ext cx="6720" cy="2295"/>
            </a:xfrm>
            <a:prstGeom prst="arc">
              <a:avLst>
                <a:gd name="adj1" fmla="val 10946943"/>
                <a:gd name="adj2" fmla="val 0"/>
              </a:avLst>
            </a:prstGeom>
            <a:ln w="19050">
              <a:solidFill>
                <a:srgbClr val="F9630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TextBox 32"/>
            <p:cNvSpPr txBox="1"/>
            <p:nvPr/>
          </p:nvSpPr>
          <p:spPr>
            <a:xfrm>
              <a:off x="6000" y="8250"/>
              <a:ext cx="1335" cy="5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自学</a:t>
              </a:r>
              <a:endParaRPr lang="zh-CN" altLang="en-US" sz="180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6" name="TextBox 33"/>
            <p:cNvSpPr txBox="1"/>
            <p:nvPr/>
          </p:nvSpPr>
          <p:spPr>
            <a:xfrm>
              <a:off x="5580" y="7703"/>
              <a:ext cx="180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F96307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感</a:t>
              </a:r>
              <a:r>
                <a:rPr lang="en-US" altLang="zh-CN" sz="1800" dirty="0">
                  <a:solidFill>
                    <a:srgbClr val="F96307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</a:t>
              </a:r>
              <a:r>
                <a:rPr lang="zh-CN" altLang="en-US" sz="1800" dirty="0">
                  <a:solidFill>
                    <a:srgbClr val="F96307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知</a:t>
              </a:r>
              <a:endParaRPr lang="zh-CN" altLang="en-US" sz="1800" dirty="0">
                <a:solidFill>
                  <a:srgbClr val="F96307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7" name="TextBox 35"/>
            <p:cNvSpPr txBox="1"/>
            <p:nvPr/>
          </p:nvSpPr>
          <p:spPr>
            <a:xfrm>
              <a:off x="5880" y="5365"/>
              <a:ext cx="1455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F96307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探   知</a:t>
              </a:r>
              <a:endParaRPr lang="zh-CN" altLang="en-US" sz="1800" dirty="0">
                <a:solidFill>
                  <a:srgbClr val="F96307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8" name="TextBox 36"/>
            <p:cNvSpPr txBox="1"/>
            <p:nvPr/>
          </p:nvSpPr>
          <p:spPr>
            <a:xfrm>
              <a:off x="5843" y="3970"/>
              <a:ext cx="1455" cy="5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F96307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拓    知</a:t>
              </a:r>
              <a:endParaRPr lang="zh-CN" altLang="en-US" sz="1800" dirty="0">
                <a:solidFill>
                  <a:srgbClr val="F96307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9" name="TextBox 37"/>
            <p:cNvSpPr txBox="1"/>
            <p:nvPr/>
          </p:nvSpPr>
          <p:spPr>
            <a:xfrm>
              <a:off x="5630" y="1983"/>
              <a:ext cx="1958" cy="5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问题引领</a:t>
              </a:r>
              <a:endParaRPr lang="zh-CN" altLang="en-US" sz="1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0" name="TextBox 38"/>
            <p:cNvSpPr txBox="1"/>
            <p:nvPr/>
          </p:nvSpPr>
          <p:spPr>
            <a:xfrm>
              <a:off x="7673" y="5010"/>
              <a:ext cx="727" cy="129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r>
                <a:rPr lang="zh-CN" altLang="en-US" sz="18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帮学</a:t>
              </a:r>
              <a:endParaRPr lang="zh-CN" altLang="en-US" sz="180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34831" name="TextBox 39"/>
            <p:cNvSpPr txBox="1"/>
            <p:nvPr/>
          </p:nvSpPr>
          <p:spPr>
            <a:xfrm>
              <a:off x="4680" y="5010"/>
              <a:ext cx="728" cy="132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r>
                <a:rPr lang="zh-CN" altLang="en-US" sz="18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互学</a:t>
              </a:r>
              <a:endParaRPr lang="zh-CN" altLang="en-US" sz="180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1" name="TextBox 40"/>
            <p:cNvSpPr txBox="1"/>
            <p:nvPr/>
          </p:nvSpPr>
          <p:spPr>
            <a:xfrm>
              <a:off x="5873" y="3318"/>
              <a:ext cx="1320" cy="5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导   学</a:t>
              </a:r>
              <a:endParaRPr lang="zh-CN" altLang="en-US" sz="180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14350" y="1189990"/>
            <a:ext cx="8191500" cy="5206365"/>
            <a:chOff x="1080" y="720"/>
            <a:chExt cx="12900" cy="8199"/>
          </a:xfrm>
        </p:grpSpPr>
        <p:sp>
          <p:nvSpPr>
            <p:cNvPr id="49" name="圆角矩形标注 48"/>
            <p:cNvSpPr/>
            <p:nvPr/>
          </p:nvSpPr>
          <p:spPr>
            <a:xfrm>
              <a:off x="7680" y="720"/>
              <a:ext cx="6300" cy="1463"/>
            </a:xfrm>
            <a:prstGeom prst="wedgeRoundRectCallout">
              <a:avLst>
                <a:gd name="adj1" fmla="val -39339"/>
                <a:gd name="adj2" fmla="val 116984"/>
                <a:gd name="adj3" fmla="val 16667"/>
              </a:avLst>
            </a:prstGeom>
            <a:noFill/>
            <a:ln w="19050" cap="flat" cmpd="sng" algn="ctr">
              <a:solidFill>
                <a:srgbClr val="1055F0"/>
              </a:solidFill>
              <a:prstDash val="dash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    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高度概括：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涵盖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了</a:t>
              </a:r>
              <a:r>
                <a:rPr lang="zh-CN" altLang="en-US" sz="1600" kern="0" dirty="0">
                  <a:solidFill>
                    <a:srgbClr val="00206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某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小学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教学理念、方式；教学模式的内容、结构和操作等内容和关系。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50" name="圆角矩形标注 49"/>
            <p:cNvSpPr/>
            <p:nvPr/>
          </p:nvSpPr>
          <p:spPr>
            <a:xfrm>
              <a:off x="10920" y="2640"/>
              <a:ext cx="2833" cy="3455"/>
            </a:xfrm>
            <a:prstGeom prst="wedgeRoundRectCallout">
              <a:avLst>
                <a:gd name="adj1" fmla="val -90001"/>
                <a:gd name="adj2" fmla="val 21988"/>
                <a:gd name="adj3" fmla="val 16667"/>
              </a:avLst>
            </a:prstGeom>
            <a:noFill/>
            <a:ln w="19050" cap="flat" cmpd="sng" algn="ctr">
              <a:solidFill>
                <a:srgbClr val="1055F0"/>
              </a:solidFill>
              <a:prstDash val="dash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    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图形表达</a:t>
              </a: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: 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结构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和关系：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扇形：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表示逐步拓展的关系；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扇形叠加与主线延伸：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表示明线与暗线融合，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由问题作为主线引领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51" name="圆角矩形标注 50"/>
            <p:cNvSpPr/>
            <p:nvPr/>
          </p:nvSpPr>
          <p:spPr>
            <a:xfrm>
              <a:off x="8528" y="6655"/>
              <a:ext cx="5000" cy="2265"/>
            </a:xfrm>
            <a:prstGeom prst="wedgeRoundRectCallout">
              <a:avLst>
                <a:gd name="adj1" fmla="val -41100"/>
                <a:gd name="adj2" fmla="val -70764"/>
                <a:gd name="adj3" fmla="val 16667"/>
              </a:avLst>
            </a:prstGeom>
            <a:noFill/>
            <a:ln w="19050" cap="flat" cmpd="sng" algn="ctr">
              <a:solidFill>
                <a:srgbClr val="1055F0"/>
              </a:solidFill>
              <a:prstDash val="dash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orbel" panose="020B0503020204020204"/>
                  <a:ea typeface="宋体" panose="02010600030101010101" pitchFamily="2" charset="-122"/>
                  <a:cs typeface="+mn-cs"/>
                </a:rPr>
                <a:t>     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显现理论：</a:t>
              </a:r>
              <a:r>
                <a:rPr lang="zh-CN" altLang="en-US" sz="1600" strike="noStrike" kern="0" noProof="0" dirty="0">
                  <a:ln>
                    <a:noFill/>
                  </a:ln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+mn-ea"/>
                </a:rPr>
                <a:t>三知、四学和问题引领构行成了指导教学</a:t>
              </a:r>
              <a:r>
                <a:rPr lang="zh-CN" altLang="en-US" sz="1600" strike="noStrike" kern="0" noProof="0" dirty="0" smtClean="0">
                  <a:ln>
                    <a:noFill/>
                  </a:ln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+mn-ea"/>
                </a:rPr>
                <a:t>的</a:t>
              </a:r>
              <a:r>
                <a:rPr lang="zh-CN" altLang="en-US" sz="1600" kern="0" dirty="0"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+mn-ea"/>
                </a:rPr>
                <a:t>某</a:t>
              </a:r>
              <a:r>
                <a:rPr lang="zh-CN" altLang="en-US" sz="1600" strike="noStrike" kern="0" noProof="0" dirty="0" smtClean="0">
                  <a:ln>
                    <a:noFill/>
                  </a:ln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+mn-ea"/>
                </a:rPr>
                <a:t>小学</a:t>
              </a:r>
              <a:r>
                <a:rPr lang="zh-CN" altLang="en-US" sz="1600" strike="noStrike" kern="0" noProof="0" dirty="0">
                  <a:ln>
                    <a:noFill/>
                  </a:ln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+mn-ea"/>
                </a:rPr>
                <a:t>理论体系。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隐含理论：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隐含新课程理论，如：新课程理念；三种学习方式理论等（小组、探究、自主）</a:t>
              </a:r>
              <a:r>
                <a:rPr lang="zh-CN" altLang="en-US" sz="1600" kern="0" noProof="0" dirty="0">
                  <a:ln>
                    <a:noFill/>
                  </a:ln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+mn-ea"/>
                </a:rPr>
                <a:t>“人本教育理论”等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。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52" name="圆角矩形标注 51"/>
            <p:cNvSpPr/>
            <p:nvPr/>
          </p:nvSpPr>
          <p:spPr>
            <a:xfrm>
              <a:off x="1080" y="5640"/>
              <a:ext cx="2238" cy="3120"/>
            </a:xfrm>
            <a:prstGeom prst="wedgeRoundRectCallout">
              <a:avLst>
                <a:gd name="adj1" fmla="val 40532"/>
                <a:gd name="adj2" fmla="val -70592"/>
                <a:gd name="adj3" fmla="val 16667"/>
              </a:avLst>
            </a:prstGeom>
            <a:noFill/>
            <a:ln w="19050" cap="flat" cmpd="sng" algn="ctr">
              <a:solidFill>
                <a:srgbClr val="0070C0"/>
              </a:solidFill>
              <a:prstDash val="dash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    代表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了</a:t>
              </a:r>
              <a:r>
                <a:rPr lang="zh-CN" altLang="en-US" sz="1600" kern="0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某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小学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新教学的理念、内容、结构与过程的活动状态。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具有应用和推广价值。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sp>
        <p:nvSpPr>
          <p:cNvPr id="43" name="对角圆角矩形 42"/>
          <p:cNvSpPr/>
          <p:nvPr/>
        </p:nvSpPr>
        <p:spPr>
          <a:xfrm>
            <a:off x="533400" y="228600"/>
            <a:ext cx="2362200" cy="533400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科研成果举例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1785" y="1167130"/>
            <a:ext cx="30060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20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某小学</a:t>
            </a:r>
            <a:r>
              <a:rPr lang="zh-CN" altLang="en-US" sz="2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“三知四学”教学模式（图示二）</a:t>
            </a:r>
            <a:endParaRPr lang="zh-CN" altLang="en-US" sz="20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图形表达方式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pic>
        <p:nvPicPr>
          <p:cNvPr id="3584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025" y="228600"/>
            <a:ext cx="2536825" cy="585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04800" y="986155"/>
            <a:ext cx="8396288" cy="5988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411480" marR="0" indent="-342900" defTabSz="914400" rtl="0">
              <a:lnSpc>
                <a:spcPct val="80000"/>
              </a:lnSpc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defRPr/>
            </a:pPr>
            <a:r>
              <a:rPr kumimoji="0" lang="zh-CN" altLang="en-US" sz="1800" kern="1200" cap="none" spc="-100" normalizeH="0" baseline="0" noProof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课题名称：语文学科语感教学的理论与实践研究</a:t>
            </a:r>
            <a:endParaRPr kumimoji="0" lang="zh-CN" altLang="en-US" sz="1800" kern="1200" cap="none" spc="-100" normalizeH="0" baseline="0" noProof="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  <a:p>
            <a:pPr marL="411480" marR="0" indent="-342900" defTabSz="914400" rtl="0">
              <a:lnSpc>
                <a:spcPct val="80000"/>
              </a:lnSpc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defRPr/>
            </a:pPr>
            <a:r>
              <a:rPr kumimoji="0" lang="zh-CN" altLang="en-US" sz="1600" kern="1200" cap="none" spc="0" normalizeH="0" baseline="0" noProof="0" dirty="0">
                <a:solidFill>
                  <a:schemeClr val="dk1"/>
                </a:solidFill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以下是作者在研究报告中表述的研究结论（效果代替成果）：</a:t>
            </a:r>
            <a:endParaRPr kumimoji="0" lang="zh-CN" altLang="en-US" sz="1600" kern="1200" cap="none" spc="0" normalizeH="0" baseline="0" noProof="0" dirty="0">
              <a:solidFill>
                <a:schemeClr val="dk1"/>
              </a:solidFill>
              <a:latin typeface="Corbel" panose="020B0503020204020204"/>
              <a:ea typeface="华文新魏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62466" name="内容占位符 1"/>
          <p:cNvSpPr>
            <a:spLocks noGrp="1"/>
          </p:cNvSpPr>
          <p:nvPr>
            <p:ph idx="1"/>
          </p:nvPr>
        </p:nvSpPr>
        <p:spPr>
          <a:xfrm>
            <a:off x="354330" y="1647825"/>
            <a:ext cx="8435975" cy="3394075"/>
          </a:xfrm>
          <a:solidFill>
            <a:schemeClr val="lt1"/>
          </a:solidFill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411480" marR="0" lvl="0" indent="-342900" algn="l" defTabSz="914400" rtl="0" eaLnBrk="1" fontAlgn="base" latinLnBrk="0" hangingPunct="1">
              <a:lnSpc>
                <a:spcPct val="8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</a:rPr>
              <a:t>研究结论：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8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、实施语感教学为引导教师把握语文课程本质，找到一条途径，是工具性与人文性的结合；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8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、实施语感教学为端正语文教学方向创造了条件；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8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、实施语感教学突出了学生的主体地位，扭转了语文教学课堂话语霸权地位；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8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4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、实施语感教学为呼唤语文回归，发扬传统语文教学优势，创新语文教学奠定了基础；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8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、实施语感教学为教师提供了可操作的教学模式，为语文课堂教学提供范本；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8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、语感教学是有效教学，实施语感教学提高了学生的语文学习兴趣，解决了学生会学语文的问题；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80000"/>
              </a:lnSpc>
              <a:spcBef>
                <a:spcPts val="700"/>
              </a:spcBef>
              <a:spcAft>
                <a:spcPct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、实施语感教学促进实验教师的专业成长，教师观、学生观、课程观和语文学科本质的认识都有提高；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304800" y="5176520"/>
            <a:ext cx="8448675" cy="1245235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411480" marR="0" indent="-342900" defTabSz="914400" rtl="0">
              <a:lnSpc>
                <a:spcPct val="80000"/>
              </a:lnSpc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defRPr/>
            </a:pPr>
            <a:r>
              <a:rPr kumimoji="0" lang="zh-CN" altLang="en-US" sz="1800" kern="1200" cap="none" spc="0" normalizeH="0" baseline="0" noProof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前四条实际是在新方法的影响下，在教学上取得的效果；</a:t>
            </a:r>
            <a:endParaRPr kumimoji="0" lang="zh-CN" altLang="en-US" sz="1800" kern="1200" cap="none" spc="0" normalizeH="0" baseline="0" noProof="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indent="-342900" defTabSz="914400" rtl="0">
              <a:lnSpc>
                <a:spcPct val="80000"/>
              </a:lnSpc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defRPr/>
            </a:pPr>
            <a:r>
              <a:rPr kumimoji="0" lang="zh-CN" altLang="en-US" sz="1800" kern="1200" cap="none" spc="0" normalizeH="0" baseline="0" noProof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第六条是在新方法的影响下，学生学习上取得的效果；</a:t>
            </a:r>
            <a:endParaRPr kumimoji="0" lang="zh-CN" altLang="en-US" sz="1800" kern="1200" cap="none" spc="0" normalizeH="0" baseline="0" noProof="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indent="-342900" defTabSz="914400" rtl="0">
              <a:lnSpc>
                <a:spcPct val="80000"/>
              </a:lnSpc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defRPr/>
            </a:pPr>
            <a:r>
              <a:rPr kumimoji="0" lang="zh-CN" altLang="en-US" sz="1800" kern="1200" cap="none" spc="0" normalizeH="0" baseline="0" noProof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第五条和第七条是教师在新方法的影响下，在教学和个人成长上取得的效果；</a:t>
            </a:r>
            <a:endParaRPr kumimoji="0" lang="zh-CN" altLang="en-US" sz="1800" kern="1200" cap="none" spc="0" normalizeH="0" baseline="0" noProof="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indent="-342900" defTabSz="914400" rtl="0">
              <a:lnSpc>
                <a:spcPct val="80000"/>
              </a:lnSpc>
              <a:spcBef>
                <a:spcPts val="700"/>
              </a:spcBef>
              <a:buClr>
                <a:srgbClr val="D6ECFF"/>
              </a:buClr>
              <a:buSzPct val="95000"/>
              <a:buFont typeface="Wingdings" panose="05000000000000000000" pitchFamily="2" charset="2"/>
              <a:defRPr/>
            </a:pPr>
            <a:r>
              <a:rPr kumimoji="0" lang="zh-CN" altLang="en-US" sz="1800" kern="1200" cap="none" spc="0" normalizeH="0" baseline="0" noProof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没表述针对研究的问题和设定的研究</a:t>
            </a:r>
            <a:r>
              <a:rPr kumimoji="0" lang="zh-CN" altLang="en-US" sz="1800" kern="1200" cap="none" spc="0" normalizeH="0" baseline="0" noProof="0" dirty="0" smtClean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目标</a:t>
            </a:r>
            <a:r>
              <a:rPr kumimoji="0" lang="en-US" altLang="zh-CN" sz="1800" kern="1200" cap="none" spc="0" normalizeH="0" baseline="0" noProof="0" dirty="0" smtClean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,</a:t>
            </a:r>
            <a:r>
              <a:rPr kumimoji="0" lang="zh-CN" altLang="en-US" sz="1800" kern="1200" cap="none" spc="0" normalizeH="0" baseline="0" noProof="0" dirty="0" smtClean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所</a:t>
            </a:r>
            <a:r>
              <a:rPr kumimoji="0" lang="zh-CN" altLang="en-US" sz="1800" kern="1200" cap="none" spc="0" normalizeH="0" baseline="0" noProof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取得的成果。</a:t>
            </a:r>
            <a:endParaRPr kumimoji="0" lang="zh-CN" altLang="en-US" sz="1800" kern="1200" cap="none" spc="0" normalizeH="0" baseline="0" noProof="1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18820" y="1308735"/>
            <a:ext cx="7927975" cy="4954270"/>
            <a:chOff x="1132" y="1773"/>
            <a:chExt cx="12485" cy="7802"/>
          </a:xfrm>
        </p:grpSpPr>
        <p:sp>
          <p:nvSpPr>
            <p:cNvPr id="7" name="圆角矩形 6"/>
            <p:cNvSpPr/>
            <p:nvPr/>
          </p:nvSpPr>
          <p:spPr>
            <a:xfrm>
              <a:off x="8097" y="2272"/>
              <a:ext cx="5520" cy="2545"/>
            </a:xfrm>
            <a:prstGeom prst="roundRect">
              <a:avLst/>
            </a:prstGeom>
            <a:noFill/>
            <a:ln w="19050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  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  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课题做得非常好，成果应用效果明显。但遗憾的是他的这个成果散在于研究报告的过程中，没有进行提炼和提升，并在研究报告的结论中加以阐述。研究的价值就没有完全体现出来。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8" name="内容占位符 2"/>
            <p:cNvSpPr>
              <a:spLocks noGrp="1"/>
            </p:cNvSpPr>
            <p:nvPr/>
          </p:nvSpPr>
          <p:spPr>
            <a:xfrm>
              <a:off x="1132" y="1773"/>
              <a:ext cx="9600" cy="74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  <a:defRPr sz="2000" b="1" kern="1200">
                  <a:solidFill>
                    <a:srgbClr val="4D4D4D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  <a:defRPr sz="2000" b="1" kern="1200">
                  <a:solidFill>
                    <a:srgbClr val="4D4D4D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  <a:defRPr sz="1600" b="1" kern="1200">
                  <a:solidFill>
                    <a:srgbClr val="4D4D4D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  <a:defRPr sz="1400" b="1" kern="1200">
                  <a:solidFill>
                    <a:srgbClr val="4D4D4D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  <a:defRPr sz="1400" b="1" kern="1200">
                  <a:solidFill>
                    <a:srgbClr val="4D4D4D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914400" eaLnBrk="1" fontAlgn="base" latinLnBrk="0" hangingPunct="1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  <a:defRPr sz="1400" b="1" i="0" u="none" kern="1200" baseline="0">
                  <a:solidFill>
                    <a:srgbClr val="4D4D4D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914400" eaLnBrk="1" fontAlgn="base" latinLnBrk="0" hangingPunct="1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  <a:defRPr sz="1400" b="1" i="0" u="none" kern="1200" baseline="0">
                  <a:solidFill>
                    <a:srgbClr val="4D4D4D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914400" eaLnBrk="1" fontAlgn="base" latinLnBrk="0" hangingPunct="1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  <a:defRPr sz="1400" b="1" i="0" u="none" kern="1200" baseline="0">
                  <a:solidFill>
                    <a:srgbClr val="4D4D4D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914400" eaLnBrk="1" fontAlgn="base" latinLnBrk="0" hangingPunct="1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  <a:defRPr sz="1400" b="1" i="0" u="none" kern="1200" baseline="0">
                  <a:solidFill>
                    <a:srgbClr val="4D4D4D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  <a:buNone/>
              </a:pPr>
              <a:r>
                <a:rPr lang="zh-CN" altLang="en-US" b="0" dirty="0">
                  <a:solidFill>
                    <a:srgbClr val="C00000"/>
                  </a:solidFill>
                  <a:ea typeface="华文新魏" panose="02010800040101010101" pitchFamily="2" charset="-122"/>
                </a:rPr>
                <a:t>“七三四”语感教学法：</a:t>
              </a:r>
              <a:br>
                <a:rPr lang="zh-CN" altLang="en-US" b="0" dirty="0">
                  <a:solidFill>
                    <a:srgbClr val="FFFE22"/>
                  </a:solidFill>
                  <a:ea typeface="华文新魏" panose="02010800040101010101" pitchFamily="2" charset="-122"/>
                </a:rPr>
              </a:br>
              <a:endParaRPr lang="en-US" altLang="zh-CN" b="0" dirty="0">
                <a:solidFill>
                  <a:srgbClr val="FEFC55"/>
                </a:solidFill>
                <a:ea typeface="华文新魏" panose="02010800040101010101" pitchFamily="2" charset="-122"/>
              </a:endParaRPr>
            </a:p>
            <a:p>
              <a:pPr>
                <a:lnSpc>
                  <a:spcPct val="80000"/>
                </a:lnSpc>
                <a:buNone/>
              </a:pPr>
              <a:r>
                <a:rPr lang="zh-CN" altLang="en-US" b="0" dirty="0">
                  <a:solidFill>
                    <a:srgbClr val="C00000"/>
                  </a:solidFill>
                  <a:ea typeface="华文新魏" panose="02010800040101010101" pitchFamily="2" charset="-122"/>
                </a:rPr>
                <a:t>七个步骤：</a:t>
              </a:r>
              <a:r>
                <a:rPr lang="zh-CN" altLang="en-US" b="0" dirty="0">
                  <a:ea typeface="华文新魏" panose="02010800040101010101" pitchFamily="2" charset="-122"/>
                </a:rPr>
                <a:t>认读，整体感知；</a:t>
              </a:r>
              <a:endParaRPr lang="zh-CN" altLang="en-US" b="0" dirty="0">
                <a:ea typeface="华文新魏" panose="02010800040101010101" pitchFamily="2" charset="-122"/>
              </a:endParaRPr>
            </a:p>
            <a:p>
              <a:pPr>
                <a:lnSpc>
                  <a:spcPct val="80000"/>
                </a:lnSpc>
                <a:buNone/>
              </a:pPr>
              <a:r>
                <a:rPr lang="zh-CN" altLang="en-US" b="0" dirty="0">
                  <a:ea typeface="华文新魏" panose="02010800040101010101" pitchFamily="2" charset="-122"/>
                </a:rPr>
                <a:t>              朗读，解析语句；</a:t>
              </a:r>
              <a:endParaRPr lang="zh-CN" altLang="en-US" b="0" dirty="0">
                <a:ea typeface="华文新魏" panose="02010800040101010101" pitchFamily="2" charset="-122"/>
              </a:endParaRPr>
            </a:p>
            <a:p>
              <a:pPr>
                <a:lnSpc>
                  <a:spcPct val="80000"/>
                </a:lnSpc>
                <a:buNone/>
              </a:pPr>
              <a:r>
                <a:rPr lang="zh-CN" altLang="en-US" b="0" dirty="0">
                  <a:ea typeface="华文新魏" panose="02010800040101010101" pitchFamily="2" charset="-122"/>
                </a:rPr>
                <a:t>              品读，鉴赏语言；</a:t>
              </a:r>
              <a:endParaRPr lang="zh-CN" altLang="en-US" b="0" dirty="0">
                <a:ea typeface="华文新魏" panose="02010800040101010101" pitchFamily="2" charset="-122"/>
              </a:endParaRPr>
            </a:p>
            <a:p>
              <a:pPr>
                <a:lnSpc>
                  <a:spcPct val="80000"/>
                </a:lnSpc>
                <a:buNone/>
              </a:pPr>
              <a:r>
                <a:rPr lang="zh-CN" altLang="en-US" b="0" dirty="0">
                  <a:ea typeface="华文新魏" panose="02010800040101010101" pitchFamily="2" charset="-122"/>
                </a:rPr>
                <a:t>              研读，探究问题；</a:t>
              </a:r>
              <a:endParaRPr lang="zh-CN" altLang="en-US" b="0" dirty="0">
                <a:ea typeface="华文新魏" panose="02010800040101010101" pitchFamily="2" charset="-122"/>
              </a:endParaRPr>
            </a:p>
            <a:p>
              <a:pPr>
                <a:lnSpc>
                  <a:spcPct val="80000"/>
                </a:lnSpc>
                <a:buNone/>
              </a:pPr>
              <a:r>
                <a:rPr lang="zh-CN" altLang="en-US" b="0" dirty="0">
                  <a:ea typeface="华文新魏" panose="02010800040101010101" pitchFamily="2" charset="-122"/>
                </a:rPr>
                <a:t>              美读，综合领受；</a:t>
              </a:r>
              <a:endParaRPr lang="zh-CN" altLang="en-US" b="0" dirty="0">
                <a:ea typeface="华文新魏" panose="02010800040101010101" pitchFamily="2" charset="-122"/>
              </a:endParaRPr>
            </a:p>
            <a:p>
              <a:pPr>
                <a:lnSpc>
                  <a:spcPct val="80000"/>
                </a:lnSpc>
                <a:buNone/>
              </a:pPr>
              <a:r>
                <a:rPr lang="zh-CN" altLang="en-US" b="0" dirty="0">
                  <a:ea typeface="华文新魏" panose="02010800040101010101" pitchFamily="2" charset="-122"/>
                </a:rPr>
                <a:t>              联读，拓展延伸；</a:t>
              </a:r>
              <a:endParaRPr lang="zh-CN" altLang="en-US" b="0" dirty="0">
                <a:ea typeface="华文新魏" panose="02010800040101010101" pitchFamily="2" charset="-122"/>
              </a:endParaRPr>
            </a:p>
            <a:p>
              <a:pPr>
                <a:lnSpc>
                  <a:spcPct val="80000"/>
                </a:lnSpc>
                <a:buNone/>
              </a:pPr>
              <a:r>
                <a:rPr lang="zh-CN" altLang="en-US" b="0" dirty="0">
                  <a:ea typeface="华文新魏" panose="02010800040101010101" pitchFamily="2" charset="-122"/>
                </a:rPr>
                <a:t>              写读，化入为出。</a:t>
              </a:r>
              <a:endParaRPr lang="zh-CN" altLang="en-US" b="0" dirty="0">
                <a:ea typeface="华文新魏" panose="02010800040101010101" pitchFamily="2" charset="-122"/>
              </a:endParaRPr>
            </a:p>
            <a:p>
              <a:pPr>
                <a:lnSpc>
                  <a:spcPct val="80000"/>
                </a:lnSpc>
                <a:buNone/>
              </a:pPr>
              <a:r>
                <a:rPr lang="zh-CN" altLang="en-US" b="0" dirty="0">
                  <a:solidFill>
                    <a:srgbClr val="C00000"/>
                  </a:solidFill>
                  <a:ea typeface="华文新魏" panose="02010800040101010101" pitchFamily="2" charset="-122"/>
                </a:rPr>
                <a:t>三个原则：</a:t>
              </a:r>
              <a:r>
                <a:rPr lang="zh-CN" altLang="en-US" b="0" dirty="0">
                  <a:ea typeface="华文新魏" panose="02010800040101010101" pitchFamily="2" charset="-122"/>
                </a:rPr>
                <a:t>以学为中心；以读为主线；以变应不变。</a:t>
              </a:r>
              <a:endParaRPr lang="zh-CN" altLang="en-US" b="0" dirty="0">
                <a:ea typeface="华文新魏" panose="02010800040101010101" pitchFamily="2" charset="-122"/>
              </a:endParaRPr>
            </a:p>
            <a:p>
              <a:pPr>
                <a:lnSpc>
                  <a:spcPct val="80000"/>
                </a:lnSpc>
                <a:buNone/>
              </a:pPr>
              <a:r>
                <a:rPr lang="zh-CN" altLang="en-US" b="0" dirty="0">
                  <a:solidFill>
                    <a:srgbClr val="C00000"/>
                  </a:solidFill>
                  <a:ea typeface="华文新魏" panose="02010800040101010101" pitchFamily="2" charset="-122"/>
                </a:rPr>
                <a:t>四个视角：</a:t>
              </a:r>
              <a:r>
                <a:rPr lang="zh-CN" altLang="en-US" b="0" dirty="0">
                  <a:ea typeface="华文新魏" panose="02010800040101010101" pitchFamily="2" charset="-122"/>
                </a:rPr>
                <a:t>言语形式</a:t>
              </a:r>
              <a:r>
                <a:rPr lang="en-US" altLang="zh-CN" b="0" dirty="0">
                  <a:ea typeface="华文新魏" panose="02010800040101010101" pitchFamily="2" charset="-122"/>
                </a:rPr>
                <a:t>——</a:t>
              </a:r>
              <a:r>
                <a:rPr lang="zh-CN" altLang="en-US" b="0" dirty="0">
                  <a:ea typeface="华文新魏" panose="02010800040101010101" pitchFamily="2" charset="-122"/>
                </a:rPr>
                <a:t>课文内容</a:t>
              </a:r>
              <a:r>
                <a:rPr lang="en-US" altLang="zh-CN" b="0" dirty="0">
                  <a:ea typeface="华文新魏" panose="02010800040101010101" pitchFamily="2" charset="-122"/>
                </a:rPr>
                <a:t>——</a:t>
              </a:r>
              <a:r>
                <a:rPr lang="zh-CN" altLang="en-US" b="0" dirty="0">
                  <a:ea typeface="华文新魏" panose="02010800040101010101" pitchFamily="2" charset="-122"/>
                </a:rPr>
                <a:t>言语形式；</a:t>
              </a:r>
              <a:endParaRPr lang="zh-CN" altLang="en-US" b="0" dirty="0">
                <a:ea typeface="华文新魏" panose="02010800040101010101" pitchFamily="2" charset="-122"/>
              </a:endParaRPr>
            </a:p>
            <a:p>
              <a:pPr>
                <a:lnSpc>
                  <a:spcPct val="80000"/>
                </a:lnSpc>
                <a:buNone/>
              </a:pPr>
              <a:r>
                <a:rPr lang="zh-CN" altLang="en-US" b="0" dirty="0">
                  <a:ea typeface="华文新魏" panose="02010800040101010101" pitchFamily="2" charset="-122"/>
                </a:rPr>
                <a:t>              整体感知</a:t>
              </a:r>
              <a:r>
                <a:rPr lang="en-US" altLang="zh-CN" b="0" dirty="0">
                  <a:ea typeface="华文新魏" panose="02010800040101010101" pitchFamily="2" charset="-122"/>
                </a:rPr>
                <a:t>——</a:t>
              </a:r>
              <a:r>
                <a:rPr lang="zh-CN" altLang="en-US" b="0" dirty="0">
                  <a:ea typeface="华文新魏" panose="02010800040101010101" pitchFamily="2" charset="-122"/>
                </a:rPr>
                <a:t>局部分析</a:t>
              </a:r>
              <a:r>
                <a:rPr lang="en-US" altLang="zh-CN" b="0" dirty="0">
                  <a:ea typeface="华文新魏" panose="02010800040101010101" pitchFamily="2" charset="-122"/>
                </a:rPr>
                <a:t>——</a:t>
              </a:r>
              <a:r>
                <a:rPr lang="zh-CN" altLang="en-US" b="0" dirty="0">
                  <a:ea typeface="华文新魏" panose="02010800040101010101" pitchFamily="2" charset="-122"/>
                </a:rPr>
                <a:t>整体把握；</a:t>
              </a:r>
              <a:endParaRPr lang="zh-CN" altLang="en-US" b="0" dirty="0">
                <a:ea typeface="华文新魏" panose="02010800040101010101" pitchFamily="2" charset="-122"/>
              </a:endParaRPr>
            </a:p>
            <a:p>
              <a:pPr>
                <a:lnSpc>
                  <a:spcPct val="80000"/>
                </a:lnSpc>
                <a:buNone/>
              </a:pPr>
              <a:r>
                <a:rPr lang="zh-CN" altLang="en-US" b="0" dirty="0">
                  <a:ea typeface="华文新魏" panose="02010800040101010101" pitchFamily="2" charset="-122"/>
                </a:rPr>
                <a:t>              感觉体验</a:t>
              </a:r>
              <a:r>
                <a:rPr lang="en-US" altLang="zh-CN" b="0" dirty="0">
                  <a:ea typeface="华文新魏" panose="02010800040101010101" pitchFamily="2" charset="-122"/>
                </a:rPr>
                <a:t>——</a:t>
              </a:r>
              <a:r>
                <a:rPr lang="zh-CN" altLang="en-US" b="0" dirty="0">
                  <a:ea typeface="华文新魏" panose="02010800040101010101" pitchFamily="2" charset="-122"/>
                </a:rPr>
                <a:t>理解认知</a:t>
              </a:r>
              <a:r>
                <a:rPr lang="en-US" altLang="zh-CN" b="0" dirty="0">
                  <a:ea typeface="华文新魏" panose="02010800040101010101" pitchFamily="2" charset="-122"/>
                </a:rPr>
                <a:t>——</a:t>
              </a:r>
              <a:r>
                <a:rPr lang="zh-CN" altLang="en-US" b="0" dirty="0">
                  <a:ea typeface="华文新魏" panose="02010800040101010101" pitchFamily="2" charset="-122"/>
                </a:rPr>
                <a:t>感觉体验；</a:t>
              </a:r>
              <a:endParaRPr lang="zh-CN" altLang="en-US" b="0" dirty="0">
                <a:ea typeface="华文新魏" panose="02010800040101010101" pitchFamily="2" charset="-122"/>
              </a:endParaRPr>
            </a:p>
            <a:p>
              <a:pPr>
                <a:lnSpc>
                  <a:spcPct val="80000"/>
                </a:lnSpc>
                <a:buNone/>
              </a:pPr>
              <a:r>
                <a:rPr lang="zh-CN" altLang="en-US" b="0" dirty="0">
                  <a:ea typeface="华文新魏" panose="02010800040101010101" pitchFamily="2" charset="-122"/>
                </a:rPr>
                <a:t>              实践运用</a:t>
              </a:r>
              <a:r>
                <a:rPr lang="en-US" altLang="zh-CN" b="0" dirty="0">
                  <a:ea typeface="华文新魏" panose="02010800040101010101" pitchFamily="2" charset="-122"/>
                </a:rPr>
                <a:t>——</a:t>
              </a:r>
              <a:r>
                <a:rPr lang="zh-CN" altLang="en-US" b="0" dirty="0">
                  <a:ea typeface="华文新魏" panose="02010800040101010101" pitchFamily="2" charset="-122"/>
                </a:rPr>
                <a:t>理论学习</a:t>
              </a:r>
              <a:r>
                <a:rPr lang="en-US" altLang="zh-CN" b="0" dirty="0">
                  <a:ea typeface="华文新魏" panose="02010800040101010101" pitchFamily="2" charset="-122"/>
                </a:rPr>
                <a:t>——</a:t>
              </a:r>
              <a:r>
                <a:rPr lang="zh-CN" altLang="en-US" b="0" dirty="0">
                  <a:ea typeface="华文新魏" panose="02010800040101010101" pitchFamily="2" charset="-122"/>
                </a:rPr>
                <a:t>实践运用。</a:t>
              </a:r>
              <a:endParaRPr lang="zh-CN" altLang="en-US" b="0" dirty="0">
                <a:ea typeface="华文新魏" panose="02010800040101010101" pitchFamily="2" charset="-122"/>
              </a:endParaRPr>
            </a:p>
          </p:txBody>
        </p:sp>
        <p:sp>
          <p:nvSpPr>
            <p:cNvPr id="10" name="文本框 1"/>
            <p:cNvSpPr txBox="1"/>
            <p:nvPr/>
          </p:nvSpPr>
          <p:spPr>
            <a:xfrm>
              <a:off x="1922" y="8615"/>
              <a:ext cx="11695" cy="9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80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   </a:t>
              </a:r>
              <a:r>
                <a:rPr lang="zh-CN" altLang="en-US" sz="160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成果散在于过程中，在作者指导下大家去做（应用）是可以的。但是，它无法</a:t>
              </a:r>
              <a:endParaRPr lang="zh-CN" altLang="en-US" sz="160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r>
                <a:rPr lang="zh-CN" altLang="en-US" sz="160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应用和推广，原因是作者不指导，别人就不知道他的成果是什么，怎么用。</a:t>
              </a:r>
              <a:endParaRPr lang="zh-CN" altLang="en-US" sz="160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46082" name="标题 1"/>
          <p:cNvSpPr>
            <a:spLocks noGrp="1"/>
          </p:cNvSpPr>
          <p:nvPr>
            <p:ph type="title"/>
          </p:nvPr>
        </p:nvSpPr>
        <p:spPr>
          <a:xfrm>
            <a:off x="152400" y="295593"/>
            <a:ext cx="8153400" cy="6096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-1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“语文学科语感教学的理论与实践研究”的</a:t>
            </a:r>
            <a:r>
              <a:rPr kumimoji="0" lang="zh-CN" altLang="en-US" sz="2400" b="0" i="0" u="none" strike="noStrike" kern="1200" cap="none" spc="-1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olas" panose="020B0609020204030204"/>
                <a:ea typeface="华文新魏" panose="02010800040101010101" pitchFamily="2" charset="-122"/>
                <a:cs typeface="+mj-cs"/>
              </a:rPr>
              <a:t>研究成果：</a:t>
            </a:r>
            <a:endParaRPr kumimoji="0" lang="zh-CN" altLang="en-US" sz="2400" b="0" i="0" u="none" strike="noStrike" kern="1200" cap="none" spc="-10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nsolas" panose="020B0609020204030204"/>
              <a:ea typeface="华文新魏" panose="0201080004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573276" y="1083333"/>
            <a:ext cx="2627630" cy="4743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r>
              <a:rPr lang="zh-CN" altLang="en-US" sz="280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综上</a:t>
            </a:r>
            <a:r>
              <a:rPr lang="zh-CN" altLang="en-US" sz="2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所述</a:t>
            </a:r>
            <a:r>
              <a:rPr lang="zh-CN" altLang="en-US" sz="280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：</a:t>
            </a:r>
            <a:endParaRPr lang="en-US" altLang="ko-KR" sz="2800" b="1" dirty="0">
              <a:ea typeface="Gulim" panose="020B0600000101010101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9364" y="1557678"/>
            <a:ext cx="8353242" cy="4345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11480" marR="0" lvl="0" indent="-34290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 smtClean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一般而言撰写研究报告应注意：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 panose="020B0503020204020204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    结果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——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是针对研究的问题和目标，实施研究</a:t>
            </a:r>
            <a:r>
              <a:rPr lang="zh-CN" altLang="en-US" sz="2000" noProof="0" dirty="0" smtClean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工作，所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产生的所有内容；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 panose="020B0503020204020204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    成果和效果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——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是结果中的主体内容，也是撰写研究报告的主体部分；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 panose="020B0503020204020204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    未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尽事宜</a:t>
            </a:r>
            <a:r>
              <a:rPr lang="en-US" altLang="zh-CN" sz="2000" noProof="0" dirty="0" smtClean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——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是结果中的重要内容，是研究</a:t>
            </a:r>
            <a:r>
              <a:rPr lang="zh-CN" altLang="en-US" sz="2000" noProof="0" dirty="0" smtClean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中未能解决或新发现的内容，</a:t>
            </a:r>
            <a:endParaRPr lang="en-US" altLang="zh-CN" sz="2000" noProof="0" dirty="0" smtClean="0">
              <a:ln>
                <a:noFill/>
              </a:ln>
              <a:effectLst/>
              <a:uLnTx/>
              <a:uFillTx/>
              <a:latin typeface="Corbel" panose="020B0503020204020204"/>
              <a:ea typeface="华文新魏" panose="02010800040101010101" pitchFamily="2" charset="-122"/>
              <a:cs typeface="+mn-cs"/>
              <a:sym typeface="+mn-ea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 smtClean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也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是研究报告</a:t>
            </a:r>
            <a:r>
              <a:rPr lang="zh-CN" altLang="en-US" sz="2000" noProof="0" dirty="0" smtClean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中要明确提出需要讨论的内容，是指导下一步要深化研究</a:t>
            </a:r>
            <a:endParaRPr lang="en-US" altLang="zh-CN" sz="2000" noProof="0" dirty="0" smtClean="0">
              <a:ln>
                <a:noFill/>
              </a:ln>
              <a:effectLst/>
              <a:uLnTx/>
              <a:uFillTx/>
              <a:latin typeface="Corbel" panose="020B0503020204020204"/>
              <a:ea typeface="华文新魏" panose="02010800040101010101" pitchFamily="2" charset="-122"/>
              <a:cs typeface="+mn-cs"/>
              <a:sym typeface="+mn-ea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 smtClean="0">
                <a:ln>
                  <a:noFill/>
                </a:ln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的内容。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rbel" panose="020B0503020204020204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</a:t>
            </a:r>
            <a:r>
              <a:rPr lang="zh-CN" altLang="en-US" sz="200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在研究报告中，成果表述是为了应用和推广，这既是研究的主要目的，</a:t>
            </a:r>
            <a:endParaRPr lang="zh-CN" altLang="en-US" sz="2000" noProof="0" dirty="0">
              <a:ln>
                <a:noFill/>
              </a:ln>
              <a:solidFill>
                <a:srgbClr val="1055F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也是研究的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价值所在，更是研究的精华部分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Corbel" panose="020B0503020204020204"/>
                <a:sym typeface="+mn-ea"/>
              </a:rPr>
              <a:t>。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效果</a:t>
            </a:r>
            <a:r>
              <a:rPr lang="zh-CN" altLang="en-US" sz="200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只能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说明你的研究意</a:t>
            </a:r>
            <a:endParaRPr lang="zh-CN" altLang="en-US" sz="2000" noProof="0" dirty="0">
              <a:ln>
                <a:noFill/>
              </a:ln>
              <a:solidFill>
                <a:srgbClr val="1055F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义，但是，它不能作为解决问题的成果进行应用与推广。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055F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     因此，明确“三果”关系，关注和重视成果，概括、提炼和提升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成果</a:t>
            </a:r>
            <a:endParaRPr lang="en-US" altLang="zh-CN" sz="200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 panose="020B0503020204020204"/>
              <a:ea typeface="华文新魏" panose="02010800040101010101" pitchFamily="2" charset="-122"/>
              <a:cs typeface="+mn-cs"/>
              <a:sym typeface="+mn-ea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是做好研究工作，从而写</a:t>
            </a:r>
            <a:r>
              <a:rPr lang="zh-CN" altLang="en-US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好研究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报告的</a:t>
            </a:r>
            <a:r>
              <a:rPr lang="zh-CN" altLang="en-US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 panose="020B0503020204020204"/>
                <a:ea typeface="华文新魏" panose="02010800040101010101" pitchFamily="2" charset="-122"/>
                <a:cs typeface="+mn-cs"/>
                <a:sym typeface="+mn-ea"/>
              </a:rPr>
              <a:t>核心工作。</a:t>
            </a:r>
            <a:r>
              <a:rPr lang="zh-CN" altLang="en-US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一般撰写研究报告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时</a:t>
            </a:r>
            <a:endParaRPr lang="en-US" altLang="zh-CN" sz="200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  <a:p>
            <a:pPr marL="411480" marR="0" lvl="0" indent="-34290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rgbClr val="D6ECFF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多用</a:t>
            </a:r>
            <a:r>
              <a:rPr lang="zh-CN" altLang="en-US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“结论”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作为子标题</a:t>
            </a:r>
            <a:r>
              <a:rPr lang="zh-CN" altLang="en-US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，主要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内容</a:t>
            </a:r>
            <a:r>
              <a:rPr lang="zh-CN" altLang="en-US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是表述研究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的成果与</a:t>
            </a:r>
            <a:r>
              <a:rPr lang="zh-CN" altLang="en-US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效果。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46082" name="标题 1"/>
          <p:cNvSpPr>
            <a:spLocks noGrp="1"/>
          </p:cNvSpPr>
          <p:nvPr>
            <p:ph type="title"/>
          </p:nvPr>
        </p:nvSpPr>
        <p:spPr>
          <a:xfrm>
            <a:off x="335280" y="410210"/>
            <a:ext cx="6743700" cy="381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（一）重视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并正确提炼和表述研究的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成果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37890" name="矩形 2"/>
          <p:cNvSpPr/>
          <p:nvPr/>
        </p:nvSpPr>
        <p:spPr>
          <a:xfrm>
            <a:off x="152400" y="1972392"/>
            <a:ext cx="8639262" cy="340606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11480">
              <a:spcBef>
                <a:spcPts val="700"/>
              </a:spcBef>
              <a:buClr>
                <a:srgbClr val="D6ECFF"/>
              </a:buClr>
              <a:buSzPct val="95000"/>
            </a:pPr>
            <a:r>
              <a:rPr lang="zh-CN" altLang="en-US" sz="24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24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4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）成果分类：</a:t>
            </a:r>
            <a:endParaRPr lang="en-US" altLang="zh-CN" sz="2400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spcBef>
                <a:spcPts val="700"/>
              </a:spcBef>
              <a:buClr>
                <a:srgbClr val="D6ECFF"/>
              </a:buClr>
              <a:buSzPct val="95000"/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一是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非论文著作类成果：研究中解决问题所提炼出来的具有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规律性和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结构性的能解决问题的方法体系类成果，如：最常见的策略、方法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、模式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等；</a:t>
            </a:r>
            <a:endParaRPr lang="en-US" altLang="zh-CN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spcBef>
                <a:spcPts val="700"/>
              </a:spcBef>
              <a:buClr>
                <a:srgbClr val="D6ECFF"/>
              </a:buClr>
              <a:buSzPct val="95000"/>
            </a:pPr>
            <a:r>
              <a:rPr lang="zh-CN" altLang="en-US" sz="24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二是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论文著作类成果：论文，著作，音像出版物等公开发表的研究性总结和思考等。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spcBef>
                <a:spcPts val="700"/>
              </a:spcBef>
              <a:buClr>
                <a:srgbClr val="D6ECFF"/>
              </a:buClr>
              <a:buSzPct val="95000"/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</a:t>
            </a:r>
            <a:r>
              <a:rPr lang="zh-CN" altLang="en-US" sz="24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教学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类成果：如：课例，案例，教育反思，教育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叙事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等。</a:t>
            </a:r>
            <a:endParaRPr lang="en-US" altLang="zh-CN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0473" y="1395232"/>
            <a:ext cx="73875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1</a:t>
            </a:r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</a:t>
            </a:r>
            <a:r>
              <a:rPr lang="zh-CN" altLang="en-US" sz="2400" dirty="0">
                <a:solidFill>
                  <a:srgbClr val="C00000"/>
                </a:solidFill>
                <a:latin typeface="Corbel" panose="020B0503020204020204" pitchFamily="34" charset="0"/>
                <a:ea typeface="华文新魏" panose="02010800040101010101" pitchFamily="2" charset="-122"/>
                <a:cs typeface="+mn-cs"/>
              </a:rPr>
              <a:t>“三果”（结果、成果、效果）的内容与特点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663575" y="252095"/>
            <a:ext cx="2261870" cy="586105"/>
          </a:xfrm>
          <a:prstGeom prst="round2Diag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 w="12700">
                <a:solidFill>
                  <a:schemeClr val="tx1"/>
                </a:solidFill>
              </a:ln>
              <a:noFill/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965" y="314960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成果提炼举例</a:t>
            </a:r>
            <a:endParaRPr lang="zh-CN" altLang="en-US" sz="2400"/>
          </a:p>
        </p:txBody>
      </p:sp>
      <p:sp>
        <p:nvSpPr>
          <p:cNvPr id="40970" name="矩形 10"/>
          <p:cNvSpPr/>
          <p:nvPr/>
        </p:nvSpPr>
        <p:spPr>
          <a:xfrm>
            <a:off x="3131820" y="252095"/>
            <a:ext cx="58610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小学口头作文教学实践研究 </a:t>
            </a:r>
            <a:r>
              <a:rPr lang="zh-CN" altLang="en-US" sz="20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（五项研究成果）</a:t>
            </a:r>
            <a:r>
              <a:rPr lang="zh-CN" altLang="en-US" sz="2000" dirty="0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2000" dirty="0">
              <a:solidFill>
                <a:srgbClr val="00B0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通化县实验小学   刘福贤    </a:t>
            </a:r>
            <a:endParaRPr lang="zh-CN" altLang="en-US" sz="20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4274" name="标题 1"/>
          <p:cNvSpPr>
            <a:spLocks noGrp="1"/>
          </p:cNvSpPr>
          <p:nvPr>
            <p:ph type="title"/>
          </p:nvPr>
        </p:nvSpPr>
        <p:spPr>
          <a:xfrm>
            <a:off x="152083" y="1116965"/>
            <a:ext cx="8153400" cy="4572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成果一：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小学语文口头作文训练教学策略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（典型的非论文著作类成果）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484188" y="1701483"/>
            <a:ext cx="8001000" cy="4754563"/>
          </a:xfr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tint val="50000"/>
                        <a:satMod val="300000"/>
                      </a:schemeClr>
                    </a:gs>
                    <a:gs pos="35000">
                      <a:schemeClr val="accent1">
                        <a:tint val="37000"/>
                        <a:satMod val="300000"/>
                      </a:schemeClr>
                    </a:gs>
                    <a:gs pos="100000">
                      <a:schemeClr val="accent1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、以人为本，循序渐进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；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 2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、读写结合，互相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促进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1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、指导观察，积累素材（多种感官、局部放大）；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、拓展阅读，读说结合（课内阅读、课外阅读）；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、联系实践，形成能力。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教学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内容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：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1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、教材入手挖掘练点；（有利口头表达的内容、插图绘画解析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把握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相关练习设计）；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 2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、过程入手把握时机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 3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、资源入手利用绘画（儿童绘本、连环画、单幅图画）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 4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、内容入手设计专项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教学形式：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1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、课前活动（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分钟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演讲）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2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、课堂教学（看图说话、熟读复述、补白描述、仿说、续说、说、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讨论分析、专题训练等）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  3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、实践活动（主题班会、故事会、知识竞赛、演讲比赛、情景表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  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生活见闻、口头日记、读书报告、口头辩论等）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1640" y="1852930"/>
            <a:ext cx="1387475" cy="4167505"/>
            <a:chOff x="600" y="2680"/>
            <a:chExt cx="2185" cy="6563"/>
          </a:xfrm>
        </p:grpSpPr>
        <p:sp>
          <p:nvSpPr>
            <p:cNvPr id="11" name="TextBox 1"/>
            <p:cNvSpPr txBox="1"/>
            <p:nvPr/>
          </p:nvSpPr>
          <p:spPr>
            <a:xfrm>
              <a:off x="628" y="2695"/>
              <a:ext cx="1745" cy="5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1800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教学原则</a:t>
              </a:r>
              <a:endParaRPr lang="zh-CN" altLang="en-US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3" name="左大括号 12"/>
            <p:cNvSpPr/>
            <p:nvPr/>
          </p:nvSpPr>
          <p:spPr>
            <a:xfrm>
              <a:off x="2333" y="2680"/>
              <a:ext cx="415" cy="610"/>
            </a:xfrm>
            <a:prstGeom prst="leftBrace">
              <a:avLst/>
            </a:prstGeom>
            <a:ln w="63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TextBox 4"/>
            <p:cNvSpPr txBox="1"/>
            <p:nvPr/>
          </p:nvSpPr>
          <p:spPr>
            <a:xfrm>
              <a:off x="600" y="3705"/>
              <a:ext cx="1800" cy="5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教学途径</a:t>
              </a:r>
              <a:endParaRPr lang="zh-CN" altLang="en-US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5" name="左大括号 14"/>
            <p:cNvSpPr/>
            <p:nvPr/>
          </p:nvSpPr>
          <p:spPr>
            <a:xfrm>
              <a:off x="2333" y="3460"/>
              <a:ext cx="425" cy="1073"/>
            </a:xfrm>
            <a:prstGeom prst="leftBrac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6"/>
            <p:cNvSpPr txBox="1"/>
            <p:nvPr/>
          </p:nvSpPr>
          <p:spPr>
            <a:xfrm>
              <a:off x="600" y="6970"/>
              <a:ext cx="1800" cy="5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800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教学方法</a:t>
              </a:r>
              <a:endParaRPr lang="zh-CN" altLang="en-US" sz="1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7" name="左大括号 16"/>
            <p:cNvSpPr/>
            <p:nvPr/>
          </p:nvSpPr>
          <p:spPr>
            <a:xfrm>
              <a:off x="2305" y="5283"/>
              <a:ext cx="480" cy="3960"/>
            </a:xfrm>
            <a:prstGeom prst="leftBrac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52226" name="内容占位符 1"/>
          <p:cNvSpPr>
            <a:spLocks noGrp="1"/>
          </p:cNvSpPr>
          <p:nvPr>
            <p:ph idx="1"/>
          </p:nvPr>
        </p:nvSpPr>
        <p:spPr>
          <a:xfrm>
            <a:off x="690344" y="2804195"/>
            <a:ext cx="7696200" cy="2971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成果二：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口头作文教学的评价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、师评；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、互评；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、自评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（非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        论文著作类成果）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。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1055F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成果三：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小学语文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口头作文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训练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校本课程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教材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（论文著作类成果）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。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1055F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成果四：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课题组成员发表相关论文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11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篇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（论文著作类成果）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。</a:t>
            </a: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rgbClr val="1055F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1055F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成果五：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获得省政府教学成果二奖等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（非论文著作类成果）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4230" y="1661765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成果提炼举例</a:t>
            </a:r>
            <a:endParaRPr lang="zh-CN" altLang="en-US" sz="2400" dirty="0"/>
          </a:p>
        </p:txBody>
      </p:sp>
      <p:sp>
        <p:nvSpPr>
          <p:cNvPr id="12" name="对角圆角矩形 11"/>
          <p:cNvSpPr/>
          <p:nvPr/>
        </p:nvSpPr>
        <p:spPr>
          <a:xfrm>
            <a:off x="699135" y="1598901"/>
            <a:ext cx="2261870" cy="586105"/>
          </a:xfrm>
          <a:prstGeom prst="round2Diag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 w="12700">
                <a:solidFill>
                  <a:schemeClr val="tx1"/>
                </a:solidFill>
              </a:ln>
              <a:noFill/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70" name="矩形 10"/>
          <p:cNvSpPr/>
          <p:nvPr/>
        </p:nvSpPr>
        <p:spPr>
          <a:xfrm>
            <a:off x="2961005" y="1538574"/>
            <a:ext cx="58610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小学口头作文教学实践研究 </a:t>
            </a:r>
            <a:r>
              <a:rPr lang="zh-CN" altLang="en-US" sz="20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（五项研究成果）</a:t>
            </a:r>
            <a:r>
              <a:rPr lang="zh-CN" altLang="en-US" sz="2000" dirty="0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2000" dirty="0">
              <a:solidFill>
                <a:srgbClr val="00B0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通化县实验小学   刘福贤    </a:t>
            </a:r>
            <a:endParaRPr lang="zh-CN" altLang="en-US" sz="20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38913" name="标题 1"/>
          <p:cNvSpPr>
            <a:spLocks noGrp="1"/>
          </p:cNvSpPr>
          <p:nvPr>
            <p:ph type="title"/>
          </p:nvPr>
        </p:nvSpPr>
        <p:spPr>
          <a:xfrm>
            <a:off x="426085" y="838200"/>
            <a:ext cx="8153400" cy="609600"/>
          </a:xfrm>
        </p:spPr>
        <p:txBody>
          <a:bodyPr wrap="square" lIns="91440" tIns="45720" rIns="91440" bIns="45720" anchor="ctr"/>
          <a:lstStyle/>
          <a:p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、模式、方法与策略的含义与区别</a:t>
            </a:r>
            <a:endParaRPr lang="zh-CN" altLang="en-US" sz="24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6082" name="标题 1"/>
          <p:cNvSpPr>
            <a:spLocks noGrp="1"/>
          </p:cNvSpPr>
          <p:nvPr/>
        </p:nvSpPr>
        <p:spPr>
          <a:xfrm>
            <a:off x="335280" y="410210"/>
            <a:ext cx="6743700" cy="381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（一）重视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并正确提炼和表述研究的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成果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>
          <a:xfrm>
            <a:off x="120650" y="1465406"/>
            <a:ext cx="8458200" cy="539750"/>
          </a:xfrm>
        </p:spPr>
        <p:txBody>
          <a:bodyPr wrap="square" lIns="91440" tIns="45720" rIns="91440" bIns="45720" anchor="t"/>
          <a:lstStyle/>
          <a:p>
            <a:pPr marL="411480">
              <a:lnSpc>
                <a:spcPct val="80000"/>
              </a:lnSpc>
              <a:buNone/>
            </a:pPr>
            <a:r>
              <a:rPr lang="zh-CN" altLang="en-US" sz="16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</a:t>
            </a:r>
            <a:r>
              <a:rPr lang="zh-CN" altLang="en-US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教师研究报告和论文中随意用“模式”表达研究结果也较</a:t>
            </a:r>
            <a:r>
              <a:rPr lang="zh-CN" altLang="en-US" sz="20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普遍。会</a:t>
            </a:r>
            <a:r>
              <a:rPr lang="zh-CN" altLang="en-US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阅读和</a:t>
            </a:r>
            <a:r>
              <a:rPr lang="zh-CN" altLang="en-US" sz="20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使用“模式”对教师研究、撰写和教学都很重要。</a:t>
            </a:r>
            <a:endParaRPr lang="en-US" altLang="zh-CN" sz="2000" b="0" dirty="0" smtClean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lnSpc>
                <a:spcPct val="80000"/>
              </a:lnSpc>
              <a:buNone/>
            </a:pPr>
            <a:endParaRPr lang="en-US" altLang="zh-CN" sz="18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lnSpc>
                <a:spcPct val="80000"/>
              </a:lnSpc>
              <a:buNone/>
            </a:pPr>
            <a:endParaRPr lang="en-US" altLang="zh-CN" sz="18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lnSpc>
                <a:spcPct val="80000"/>
              </a:lnSpc>
              <a:buNone/>
            </a:pPr>
            <a:endParaRPr lang="en-US" altLang="zh-CN" sz="18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lnSpc>
                <a:spcPct val="80000"/>
              </a:lnSpc>
              <a:buNone/>
            </a:pPr>
            <a:endParaRPr lang="en-US" altLang="zh-CN" sz="18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lnSpc>
                <a:spcPct val="80000"/>
              </a:lnSpc>
              <a:buNone/>
            </a:pPr>
            <a:endParaRPr lang="en-US" altLang="zh-CN" sz="18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lnSpc>
                <a:spcPct val="80000"/>
              </a:lnSpc>
              <a:buNone/>
            </a:pPr>
            <a:endParaRPr lang="zh-CN" altLang="en-US" sz="18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lnSpc>
                <a:spcPct val="80000"/>
              </a:lnSpc>
              <a:buNone/>
            </a:pPr>
            <a:endParaRPr lang="zh-CN" altLang="en-US" sz="18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lnSpc>
                <a:spcPct val="80000"/>
              </a:lnSpc>
              <a:buNone/>
            </a:pPr>
            <a:endParaRPr lang="zh-CN" altLang="en-US" sz="18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lnSpc>
                <a:spcPct val="80000"/>
              </a:lnSpc>
              <a:buNone/>
            </a:pPr>
            <a:endParaRPr lang="zh-CN" altLang="en-US" sz="18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lnSpc>
                <a:spcPct val="80000"/>
              </a:lnSpc>
              <a:buNone/>
            </a:pPr>
            <a:endParaRPr lang="zh-CN" altLang="en-US" sz="18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lnSpc>
                <a:spcPct val="80000"/>
              </a:lnSpc>
              <a:buNone/>
            </a:pPr>
            <a:endParaRPr lang="zh-CN" altLang="en-US" sz="18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lnSpc>
                <a:spcPct val="80000"/>
              </a:lnSpc>
              <a:buNone/>
            </a:pPr>
            <a:endParaRPr lang="zh-CN" altLang="en-US" sz="18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ct val="0"/>
              </a:spcBef>
              <a:buNone/>
            </a:pPr>
            <a:endParaRPr lang="zh-CN" altLang="en-US" sz="1800" b="0" dirty="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305" y="2142216"/>
            <a:ext cx="8298180" cy="1865126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11480" lvl="0" indent="0" eaLnBrk="1" fontAlgn="base" hangingPunct="1">
              <a:lnSpc>
                <a:spcPct val="80000"/>
              </a:lnSpc>
            </a:pPr>
            <a:r>
              <a:rPr lang="zh-CN" altLang="en-US" strike="noStrike" noProof="1">
                <a:ln>
                  <a:noFill/>
                </a:ln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模式的含义：</a:t>
            </a:r>
            <a:endParaRPr lang="zh-CN" altLang="en-US" strike="noStrike" noProof="1">
              <a:ln>
                <a:noFill/>
              </a:ln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marL="411480" lvl="0" indent="0" eaLnBrk="1" fontAlgn="base" hangingPunct="1">
              <a:lnSpc>
                <a:spcPct val="80000"/>
              </a:lnSpc>
            </a:pPr>
            <a:r>
              <a:rPr lang="zh-CN" altLang="en-US" sz="2000" strike="noStrike" noProof="1">
                <a:ln>
                  <a:noFill/>
                </a:ln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概念</a:t>
            </a:r>
            <a:r>
              <a:rPr lang="en-US" altLang="zh-CN" sz="2000" strike="noStrike" noProof="1">
                <a:ln>
                  <a:noFill/>
                </a:ln>
                <a:latin typeface="Arial" panose="020B0604020202020204" pitchFamily="34" charset="0"/>
                <a:ea typeface="华文新魏" panose="02010800040101010101" pitchFamily="2" charset="-122"/>
                <a:sym typeface="Arial" panose="020B0604020202020204" pitchFamily="34" charset="0"/>
              </a:rPr>
              <a:t>——</a:t>
            </a:r>
            <a:r>
              <a:rPr lang="zh-CN" altLang="en-US" sz="2000" strike="noStrike" noProof="1">
                <a:ln>
                  <a:noFill/>
                </a:ln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是依据一定的理论基础，表征现实活动和过程的一种形式。</a:t>
            </a:r>
            <a:endParaRPr lang="zh-CN" altLang="en-US" sz="2000" strike="noStrike" noProof="1">
              <a:ln>
                <a:noFill/>
              </a:ln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marL="411480" lvl="0" indent="0" eaLnBrk="1" fontAlgn="base" hangingPunct="1">
              <a:lnSpc>
                <a:spcPct val="80000"/>
              </a:lnSpc>
            </a:pPr>
            <a:r>
              <a:rPr lang="zh-CN" altLang="en-US" sz="2000" strike="noStrike" noProof="1">
                <a:ln>
                  <a:noFill/>
                </a:ln>
                <a:solidFill>
                  <a:srgbClr val="FFFE22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   </a:t>
            </a:r>
            <a:r>
              <a:rPr lang="zh-CN" altLang="en-US" sz="2000" strike="noStrike" noProof="1">
                <a:ln>
                  <a:noFill/>
                </a:ln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具备条件：</a:t>
            </a:r>
            <a:endParaRPr lang="zh-CN" altLang="en-US" sz="2000" strike="noStrike" noProof="1">
              <a:ln>
                <a:noFill/>
              </a:ln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marL="411480" lvl="0" indent="0" eaLnBrk="1" fontAlgn="base" hangingPunct="1">
              <a:lnSpc>
                <a:spcPct val="80000"/>
              </a:lnSpc>
            </a:pPr>
            <a:r>
              <a:rPr lang="zh-CN" altLang="en-US" sz="2000" strike="noStrike" noProof="1">
                <a:ln>
                  <a:noFill/>
                </a:ln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   </a:t>
            </a:r>
            <a:r>
              <a:rPr lang="zh-CN" altLang="en-US" sz="2000" strike="noStrike" noProof="1" smtClean="0">
                <a:ln>
                  <a:noFill/>
                </a:ln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高度</a:t>
            </a:r>
            <a:r>
              <a:rPr lang="zh-CN" altLang="en-US" sz="2000" strike="noStrike" noProof="1">
                <a:ln>
                  <a:noFill/>
                </a:ln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概括，精度提炼；                                       </a:t>
            </a:r>
            <a:r>
              <a:rPr lang="zh-CN" altLang="en-US" sz="2000" strike="noStrike" noProof="1">
                <a:ln>
                  <a:noFill/>
                </a:ln>
                <a:solidFill>
                  <a:srgbClr val="1055F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（内容角度）</a:t>
            </a:r>
            <a:endParaRPr lang="zh-CN" altLang="en-US" sz="2000" strike="noStrike" noProof="1">
              <a:ln>
                <a:noFill/>
              </a:ln>
              <a:solidFill>
                <a:srgbClr val="1055F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411480" lvl="0" indent="0" eaLnBrk="1" fontAlgn="base" hangingPunct="1">
              <a:lnSpc>
                <a:spcPct val="80000"/>
              </a:lnSpc>
            </a:pPr>
            <a:r>
              <a:rPr lang="zh-CN" altLang="en-US" sz="2000" strike="noStrike" noProof="1">
                <a:ln>
                  <a:noFill/>
                </a:ln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   </a:t>
            </a:r>
            <a:r>
              <a:rPr lang="zh-CN" altLang="en-US" sz="2000" strike="noStrike" noProof="1" smtClean="0">
                <a:ln>
                  <a:noFill/>
                </a:ln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蕴含</a:t>
            </a:r>
            <a:r>
              <a:rPr lang="zh-CN" altLang="en-US" sz="2000" strike="noStrike" noProof="1">
                <a:ln>
                  <a:noFill/>
                </a:ln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着某种显现的或潜隐的理论倾向；          </a:t>
            </a:r>
            <a:r>
              <a:rPr lang="zh-CN" altLang="en-US" sz="2000" strike="noStrike" noProof="1">
                <a:ln>
                  <a:noFill/>
                </a:ln>
                <a:solidFill>
                  <a:srgbClr val="1055F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（理论角度）</a:t>
            </a:r>
            <a:endParaRPr lang="zh-CN" altLang="en-US" sz="2000" strike="noStrike" noProof="1">
              <a:ln>
                <a:noFill/>
              </a:ln>
              <a:solidFill>
                <a:srgbClr val="1055F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marL="411480" lvl="0" indent="0" eaLnBrk="1" fontAlgn="base" hangingPunct="1">
              <a:lnSpc>
                <a:spcPct val="80000"/>
              </a:lnSpc>
            </a:pPr>
            <a:r>
              <a:rPr lang="zh-CN" altLang="en-US" sz="2000" strike="noStrike" noProof="1">
                <a:ln>
                  <a:noFill/>
                </a:ln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   </a:t>
            </a:r>
            <a:r>
              <a:rPr lang="zh-CN" altLang="en-US" sz="2000" strike="noStrike" noProof="1" smtClean="0">
                <a:ln>
                  <a:noFill/>
                </a:ln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代表</a:t>
            </a:r>
            <a:r>
              <a:rPr lang="zh-CN" altLang="en-US" sz="2000" strike="noStrike" noProof="1">
                <a:ln>
                  <a:noFill/>
                </a:ln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某种对象的活动结构或过程；                  </a:t>
            </a:r>
            <a:r>
              <a:rPr lang="zh-CN" altLang="en-US" sz="2000" strike="noStrike" noProof="1">
                <a:ln>
                  <a:noFill/>
                </a:ln>
                <a:solidFill>
                  <a:srgbClr val="1055F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（结构体系）</a:t>
            </a:r>
            <a:endParaRPr lang="zh-CN" altLang="en-US" sz="2000" strike="noStrike" noProof="1">
              <a:ln>
                <a:noFill/>
              </a:ln>
              <a:solidFill>
                <a:srgbClr val="1055F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  <a:p>
            <a:pPr marL="411480" lvl="0" indent="0" eaLnBrk="1" fontAlgn="base" hangingPunct="1">
              <a:lnSpc>
                <a:spcPct val="80000"/>
              </a:lnSpc>
            </a:pPr>
            <a:r>
              <a:rPr lang="zh-CN" altLang="en-US" sz="2000" strike="noStrike" noProof="1">
                <a:ln>
                  <a:noFill/>
                </a:ln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   </a:t>
            </a:r>
            <a:r>
              <a:rPr lang="zh-CN" altLang="en-US" sz="2000" strike="noStrike" noProof="1" smtClean="0">
                <a:ln>
                  <a:noFill/>
                </a:ln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一般</a:t>
            </a:r>
            <a:r>
              <a:rPr lang="zh-CN" altLang="en-US" sz="2000" strike="noStrike" noProof="1">
                <a:ln>
                  <a:noFill/>
                </a:ln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通过文字、数学模型，图形方式表达</a:t>
            </a:r>
            <a:r>
              <a:rPr lang="zh-CN" altLang="en-US" sz="2000" strike="noStrike" noProof="1">
                <a:ln>
                  <a:noFill/>
                </a:ln>
                <a:solidFill>
                  <a:schemeClr val="folHlink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；  </a:t>
            </a:r>
            <a:r>
              <a:rPr lang="zh-CN" altLang="en-US" sz="2000" strike="noStrike" noProof="1">
                <a:ln>
                  <a:noFill/>
                </a:ln>
                <a:solidFill>
                  <a:srgbClr val="1055F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（表达方式）</a:t>
            </a:r>
            <a:endParaRPr lang="zh-CN" altLang="en-US" sz="2000" strike="noStrike" noProof="1">
              <a:ln>
                <a:noFill/>
              </a:ln>
              <a:solidFill>
                <a:srgbClr val="1055F0"/>
              </a:solidFill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3725" y="4119775"/>
            <a:ext cx="8298815" cy="829945"/>
          </a:xfrm>
          <a:prstGeom prst="rect">
            <a:avLst/>
          </a:prstGeom>
          <a:ln w="952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11480" marR="0" defTabSz="914400" rtl="0">
              <a:lnSpc>
                <a:spcPct val="8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1800" kern="1200" cap="none" spc="0" normalizeH="0" baseline="0" noProof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特点</a:t>
            </a:r>
            <a:r>
              <a:rPr kumimoji="0" lang="en-US" altLang="zh-CN" sz="1800" kern="1200" cap="none" spc="0" normalizeH="0" baseline="0" noProof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——</a:t>
            </a:r>
            <a:r>
              <a:rPr kumimoji="0" lang="zh-CN" altLang="en-US" sz="2000" kern="1200" cap="none" spc="0" normalizeH="0" baseline="0" noProof="1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典型性：</a:t>
            </a:r>
            <a:r>
              <a:rPr kumimoji="0" lang="zh-CN" altLang="en-US" sz="2000" kern="1200" cap="none" spc="0" normalizeH="0" baseline="0" noProof="1">
                <a:solidFill>
                  <a:schemeClr val="dk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典型范式、样本；</a:t>
            </a:r>
            <a:r>
              <a:rPr kumimoji="0" lang="zh-CN" altLang="en-US" sz="2000" kern="1200" cap="none" spc="0" normalizeH="0" baseline="0" noProof="1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简洁性：</a:t>
            </a:r>
            <a:r>
              <a:rPr kumimoji="0" lang="zh-CN" altLang="en-US" sz="2000" kern="1200" cap="none" spc="0" normalizeH="0" baseline="0" noProof="1">
                <a:solidFill>
                  <a:schemeClr val="dk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概括，简洁，清晰（表征方式）；</a:t>
            </a:r>
            <a:r>
              <a:rPr kumimoji="0" lang="zh-CN" altLang="en-US" sz="2000" kern="1200" cap="none" spc="0" normalizeH="0" baseline="0" noProof="1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再现性：</a:t>
            </a:r>
            <a:r>
              <a:rPr kumimoji="0" lang="zh-CN" altLang="en-US" sz="2000" kern="1200" cap="none" spc="0" normalizeH="0" baseline="0" noProof="1">
                <a:solidFill>
                  <a:schemeClr val="dk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反映和描述现实（实践）准确而且可信；</a:t>
            </a:r>
            <a:r>
              <a:rPr kumimoji="0" lang="zh-CN" altLang="en-US" sz="2000" kern="1200" cap="none" spc="0" normalizeH="0" baseline="0" noProof="1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模仿性：</a:t>
            </a:r>
            <a:r>
              <a:rPr kumimoji="0" lang="zh-CN" altLang="en-US" sz="2000" kern="1200" cap="none" spc="0" normalizeH="0" baseline="0" noProof="1">
                <a:solidFill>
                  <a:schemeClr val="dk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有借鉴和指导作用，可推广应用；</a:t>
            </a:r>
            <a:r>
              <a:rPr kumimoji="0" lang="zh-CN" altLang="en-US" sz="2000" kern="1200" cap="none" spc="0" normalizeH="0" baseline="0" noProof="1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兼融性：</a:t>
            </a:r>
            <a:r>
              <a:rPr kumimoji="0" lang="zh-CN" altLang="en-US" sz="2000" kern="1200" cap="none" spc="0" normalizeH="0" baseline="0" noProof="1">
                <a:solidFill>
                  <a:schemeClr val="dk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能沟通理论与实践。</a:t>
            </a:r>
            <a:endParaRPr kumimoji="0" lang="zh-CN" altLang="en-US" sz="2000" kern="1200" cap="none" spc="0" normalizeH="0" baseline="0" noProof="1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4360" y="5113748"/>
            <a:ext cx="8298180" cy="137268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11480" marR="0" defTabSz="914400" rtl="0">
              <a:lnSpc>
                <a:spcPct val="8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400" kern="1200" cap="none" spc="0" normalizeH="0" baseline="0" noProof="1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模式与方法、策略的</a:t>
            </a:r>
            <a:r>
              <a:rPr kumimoji="0" lang="zh-CN" altLang="en-US" sz="2400" kern="1200" cap="none" spc="0" normalizeH="0" baseline="0" noProof="1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区别</a:t>
            </a:r>
            <a:r>
              <a:rPr lang="zh-CN" altLang="en-US" sz="2400" noProof="1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：</a:t>
            </a:r>
            <a:endParaRPr kumimoji="0" lang="zh-CN" altLang="en-US" sz="2400" kern="1200" cap="none" spc="0" normalizeH="0" baseline="0" noProof="1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defTabSz="914400" rtl="0">
              <a:lnSpc>
                <a:spcPct val="8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1800" kern="1200" cap="none" spc="0" normalizeH="0" baseline="0" noProof="1">
                <a:solidFill>
                  <a:schemeClr val="dk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 </a:t>
            </a:r>
            <a:r>
              <a:rPr kumimoji="0" lang="zh-CN" altLang="en-US" sz="2000" kern="1200" cap="none" spc="0" normalizeH="0" baseline="0" noProof="1">
                <a:solidFill>
                  <a:schemeClr val="dk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 </a:t>
            </a:r>
            <a:r>
              <a:rPr kumimoji="0" lang="zh-CN" altLang="en-US" sz="2000" kern="1200" cap="none" spc="0" normalizeH="0" baseline="0" noProof="1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方法：</a:t>
            </a:r>
            <a:r>
              <a:rPr kumimoji="0" lang="zh-CN" altLang="en-US" sz="2000" kern="1200" cap="none" spc="0" normalizeH="0" baseline="0" noProof="1">
                <a:solidFill>
                  <a:schemeClr val="dk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也是一个表征现实活动结构与程序的体系，不同的是方法的体系性相对差一些，理论要求相对低一些，表述上少用图形。</a:t>
            </a:r>
            <a:endParaRPr kumimoji="0" lang="zh-CN" altLang="en-US" sz="2000" kern="1200" cap="none" spc="0" normalizeH="0" baseline="0" noProof="1">
              <a:solidFill>
                <a:schemeClr val="dk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defTabSz="914400" rtl="0">
              <a:lnSpc>
                <a:spcPct val="8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000" kern="1200" cap="none" spc="0" normalizeH="0" baseline="0" noProof="1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  策略：</a:t>
            </a:r>
            <a:r>
              <a:rPr kumimoji="0" lang="zh-CN" altLang="en-US" sz="2000" kern="1200" cap="none" spc="0" normalizeH="0" baseline="0" noProof="1">
                <a:solidFill>
                  <a:schemeClr val="dk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更宏观，基本上是一个措施体系，内容间的联系（结构关系）不那么紧密，可能没有规则的操作程序等。</a:t>
            </a:r>
            <a:endParaRPr kumimoji="0" lang="zh-CN" altLang="en-US" sz="2000" kern="1200" cap="none" spc="0" normalizeH="0" baseline="0" noProof="1">
              <a:solidFill>
                <a:schemeClr val="dk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39937" name="标题 1"/>
          <p:cNvSpPr>
            <a:spLocks noGrp="1"/>
          </p:cNvSpPr>
          <p:nvPr>
            <p:ph type="title"/>
          </p:nvPr>
        </p:nvSpPr>
        <p:spPr>
          <a:xfrm>
            <a:off x="495300" y="1139825"/>
            <a:ext cx="8153400" cy="609600"/>
          </a:xfrm>
        </p:spPr>
        <p:txBody>
          <a:bodyPr wrap="square" lIns="91440" tIns="45720" rIns="91440" bIns="45720" anchor="ctr"/>
          <a:lstStyle/>
          <a:p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、成果提炼的基本策略</a:t>
            </a:r>
            <a:endParaRPr lang="zh-CN" altLang="en-US" sz="24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6083" name="内容占位符 2"/>
          <p:cNvSpPr>
            <a:spLocks noGrp="1"/>
          </p:cNvSpPr>
          <p:nvPr>
            <p:ph idx="1"/>
          </p:nvPr>
        </p:nvSpPr>
        <p:spPr>
          <a:xfrm>
            <a:off x="494665" y="1749425"/>
            <a:ext cx="8028940" cy="54102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一、提高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问题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意识，明确问题与成果的关系，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分清结果、成果、效果关系，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清楚成果性质，以研究的问题、目标和内容为依据整理分析克制因素，构建成果体系。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二、超前设计，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开题设计要把握几种成果形式“模式、方法、策略”根据研究“问题、目标、内容”的需要选择一种或几种成果形式，设计一套解决问题的办法（假设成果，也是成果的雏形）为成果提炼创造基础。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三、在实验过程中，始终以验证“假设的成果”为中心工作，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不断完善和修正假设成果，并记录积累资料。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四、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对“假设成果”的理论依据，内容，结构，应用效果进行综合分析，修改和完善，最终明确成果的内容和结构。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6082" name="标题 1"/>
          <p:cNvSpPr>
            <a:spLocks noGrp="1"/>
          </p:cNvSpPr>
          <p:nvPr/>
        </p:nvSpPr>
        <p:spPr>
          <a:xfrm>
            <a:off x="335280" y="410210"/>
            <a:ext cx="6743700" cy="381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（一）重视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并正确提炼和表述研究的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成果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1004570" y="1927225"/>
            <a:ext cx="8229600" cy="2508885"/>
          </a:xfr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b="0" spc="-1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华文新魏" panose="02010800040101010101" pitchFamily="2" charset="-122"/>
                <a:cs typeface="+mj-cs"/>
                <a:sym typeface="+mn-ea"/>
              </a:rPr>
              <a:t>撰写研究报告需要了解的基本概念与内容</a:t>
            </a:r>
            <a:endParaRPr lang="zh-CN" altLang="en-US" b="0" spc="-10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华文新魏" panose="02010800040101010101" pitchFamily="2" charset="-122"/>
              <a:cs typeface="+mj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lang="zh-CN" altLang="en-US" b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华文新魏" panose="02010800040101010101" pitchFamily="2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b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华文新魏" panose="02010800040101010101" pitchFamily="2" charset="-122"/>
                <a:sym typeface="+mn-ea"/>
              </a:rPr>
              <a:t>一</a:t>
            </a:r>
            <a:r>
              <a:rPr lang="zh-CN" altLang="en-US" b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华文新魏" panose="02010800040101010101" pitchFamily="2" charset="-122"/>
                <a:sym typeface="+mn-ea"/>
              </a:rPr>
              <a:t>、科研</a:t>
            </a:r>
            <a:r>
              <a:rPr lang="zh-CN" altLang="en-US" b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华文新魏" panose="02010800040101010101" pitchFamily="2" charset="-122"/>
                <a:sym typeface="+mn-ea"/>
              </a:rPr>
              <a:t>的基本含义与基本过程</a:t>
            </a:r>
            <a:endParaRPr kumimoji="0" lang="zh-CN" altLang="en-US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新魏" panose="0201080004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b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华文新魏" panose="02010800040101010101" pitchFamily="2" charset="-122"/>
                <a:sym typeface="+mn-ea"/>
              </a:rPr>
              <a:t>二、研究报告的类型、性质与作用</a:t>
            </a:r>
            <a:endParaRPr lang="zh-CN" altLang="en-US" b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华文新魏" panose="02010800040101010101" pitchFamily="2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b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华文新魏" panose="02010800040101010101" pitchFamily="2" charset="-122"/>
                <a:sym typeface="+mn-ea"/>
              </a:rPr>
              <a:t>三、研究报告的要素与一般结构</a:t>
            </a:r>
            <a:endParaRPr kumimoji="0" lang="zh-CN" altLang="en-US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新魏" panose="0201080004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153400" cy="6096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（二）明确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并清晰概括和表述研究的问题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1055F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4036" name="文本框 2"/>
          <p:cNvSpPr txBox="1"/>
          <p:nvPr/>
        </p:nvSpPr>
        <p:spPr>
          <a:xfrm>
            <a:off x="839225" y="2101184"/>
            <a:ext cx="6908800" cy="193899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</a:t>
            </a:r>
            <a:r>
              <a:rPr lang="en-US" altLang="zh-CN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现象代替问题</a:t>
            </a:r>
            <a:r>
              <a:rPr lang="en-US" altLang="zh-CN" sz="2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是教师研究和撰写研究报告经常出的倾向性问题之二</a:t>
            </a:r>
            <a:r>
              <a:rPr lang="zh-CN" altLang="en-US" sz="2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找不到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要研究的问题或研究的问题模糊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，将事物的现象作为问题进行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研究，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或者在研究中根本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就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没有阐述要研究的问题。</a:t>
            </a:r>
            <a:endParaRPr lang="en-US" altLang="en-US" sz="2400" dirty="0">
              <a:ea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03568" y="1926011"/>
            <a:ext cx="7180114" cy="2302039"/>
          </a:xfrm>
          <a:prstGeom prst="roundRect">
            <a:avLst/>
          </a:prstGeom>
          <a:noFill/>
          <a:ln w="12700">
            <a:solidFill>
              <a:srgbClr val="063CE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592822" y="1143699"/>
            <a:ext cx="7955560" cy="54102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、现象代替问题与没有明确研究问题的原因分析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63CEA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     主要</a:t>
            </a:r>
            <a:r>
              <a:rPr lang="zh-CN" altLang="en-US" sz="24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表现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63CEA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96307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一是“假研究”。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即研究没有针对性，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没有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明确表述研究的问题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不知道研究什么，这样的研究是没有意义的；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rtl="0">
              <a:spcBef>
                <a:spcPct val="0"/>
              </a:spcBef>
              <a:buClr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96307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二是</a:t>
            </a:r>
            <a:r>
              <a:rPr lang="zh-CN" altLang="en-US" sz="2400" b="0" dirty="0">
                <a:solidFill>
                  <a:srgbClr val="F9630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盲目研究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研究的问题不明确，模糊不清，针对性不强，这样的研究，效率低下 。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rtl="0">
              <a:spcBef>
                <a:spcPct val="0"/>
              </a:spcBef>
              <a:buClr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63CEA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     主要原因：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一是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课题设计时就没有将注意力集中在问题的关注和提炼上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endParaRPr lang="en-US" altLang="zh-CN" sz="2400" b="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rtl="0">
              <a:spcBef>
                <a:spcPct val="0"/>
              </a:spcBef>
              <a:buClrTx/>
              <a:buNone/>
              <a:defRPr/>
            </a:pP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24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善于发现问题，更不会提炼问题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endParaRPr lang="zh-CN" altLang="en-US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63CEA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主要问题：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一是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问题意识淡薄，对科研的本质认识不足，没养成分析原因找到真问题的习惯。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    二是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发现问题，进而提出问题，确定问题的能力不强，一些教师还分不清现象与原因，从而不能清晰的提炼出问题。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5255" y="279648"/>
            <a:ext cx="7193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（二）明确并清晰概括和表述研究的问题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55297" name="内容占位符 1"/>
          <p:cNvSpPr>
            <a:spLocks noGrp="1" noChangeArrowheads="1"/>
          </p:cNvSpPr>
          <p:nvPr>
            <p:ph idx="1"/>
          </p:nvPr>
        </p:nvSpPr>
        <p:spPr>
          <a:xfrm>
            <a:off x="559837" y="1060478"/>
            <a:ext cx="7935913" cy="505509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基于上述分析可以认为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（影响研究的三个观点）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：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lvl="0" indent="0" rtl="0" eaLnBrk="0" hangingPunct="0">
              <a:spcBef>
                <a:spcPct val="0"/>
              </a:spcBef>
              <a:buClr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观点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在研究中缺乏问题意识，或者不会提炼研究的问题，导致研究的问题不清楚，是教师研究中的主要问题。</a:t>
            </a:r>
            <a:r>
              <a:rPr lang="zh-CN" altLang="en-US" sz="2400" b="0" strike="noStrike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研究的问题不清楚，解决问题就无从谈起</a:t>
            </a:r>
            <a:r>
              <a:rPr lang="zh-CN" altLang="en-US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lang="en-US" altLang="zh-CN" sz="2400" b="0" dirty="0" smtClean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0" lvl="0" indent="0" rtl="0" eaLnBrk="0" hangingPunct="0">
              <a:spcBef>
                <a:spcPct val="0"/>
              </a:spcBef>
              <a:buClrTx/>
              <a:buNone/>
              <a:defRPr/>
            </a:pPr>
            <a:r>
              <a:rPr lang="en-US" altLang="zh-CN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r>
              <a:rPr lang="en-US" altLang="zh-CN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</a:t>
            </a:r>
            <a:r>
              <a:rPr lang="zh-CN" altLang="en-US" sz="24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研究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工作首先要</a:t>
            </a:r>
            <a:r>
              <a:rPr lang="zh-CN" altLang="en-US" sz="2400" b="0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提高问题意识，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下功夫理清楚研究的问题，</a:t>
            </a:r>
            <a:r>
              <a:rPr lang="zh-CN" altLang="en-US" sz="2400" b="0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注重发现和提炼出真问题，这是决定研究成败的首要条件。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从而使教师感觉到研究的乐趣。</a:t>
            </a:r>
            <a:r>
              <a:rPr lang="zh-CN" altLang="en-US" sz="2400" b="0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endParaRPr lang="zh-CN" altLang="en-US" sz="2400" b="0" strike="noStrike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400" b="0" strike="noStrike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</a:t>
            </a:r>
            <a:r>
              <a:rPr lang="zh-CN" altLang="en-US" sz="2400" b="0" strike="noStrike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观点</a:t>
            </a:r>
            <a:r>
              <a:rPr lang="en-US" altLang="zh-CN" sz="2400" b="0" strike="noStrike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</a:t>
            </a:r>
            <a:r>
              <a:rPr lang="zh-CN" altLang="en-US" sz="2400" b="0" strike="noStrike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：</a:t>
            </a:r>
            <a:r>
              <a:rPr lang="zh-CN" altLang="en-US" sz="2400" b="0" strike="noStrike" noProof="0" dirty="0" smtClean="0">
                <a:ln>
                  <a:noFill/>
                </a:ln>
                <a:solidFill>
                  <a:srgbClr val="063CEA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这是教师认为科研难或科研没用等问题的根源所在，严重地打击了教师研究的积极性。</a:t>
            </a:r>
            <a:endParaRPr lang="zh-CN" altLang="en-US" sz="2400" b="0" strike="noStrike" noProof="0" dirty="0" smtClean="0">
              <a:ln>
                <a:noFill/>
              </a:ln>
              <a:solidFill>
                <a:srgbClr val="063CEA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noProof="1" smtClean="0">
                <a:ln>
                  <a:noFill/>
                </a:ln>
                <a:solidFill>
                  <a:srgbClr val="063CEA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</a:t>
            </a: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观点</a:t>
            </a:r>
            <a:r>
              <a:rPr lang="en-US" altLang="zh-CN" sz="2400" b="0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</a:t>
            </a: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：</a:t>
            </a: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撰写研究报告首先要在原有成果设计的基础上，进一步明确研究的问题，以此作为进一步明确目标、内</a:t>
            </a:r>
            <a:r>
              <a:rPr lang="zh-CN" altLang="en-US" sz="2400" b="0" noProof="1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容</a:t>
            </a: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的依据，这样才能做好研究成果的提炼。这是撰写研究报告的首要任务。</a:t>
            </a:r>
            <a:endParaRPr kumimoji="0" lang="zh-CN" altLang="en-US" sz="2400" b="0" i="0" u="none" strike="noStrike" kern="1200" cap="none" spc="0" normalizeH="0" baseline="0" noProof="1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41148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1200" cap="none" spc="0" normalizeH="0" baseline="0" noProof="1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153400" cy="6096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（二）明确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并清晰概括和表述研究的问题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1055F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 bwMode="auto">
          <a:xfrm>
            <a:off x="806450" y="364172"/>
            <a:ext cx="2209800" cy="477838"/>
          </a:xfrm>
          <a:prstGeom prst="round2DiagRect">
            <a:avLst/>
          </a:prstGeom>
          <a:ln w="19050">
            <a:solidFill>
              <a:srgbClr val="1055F0"/>
            </a:solidFill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模糊问题举例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6081" name="内容占位符 2"/>
          <p:cNvSpPr>
            <a:spLocks noGrp="1"/>
          </p:cNvSpPr>
          <p:nvPr>
            <p:ph idx="1"/>
          </p:nvPr>
        </p:nvSpPr>
        <p:spPr>
          <a:xfrm>
            <a:off x="481330" y="1144270"/>
            <a:ext cx="8030845" cy="5334000"/>
          </a:xfrm>
        </p:spPr>
        <p:txBody>
          <a:bodyPr wrap="square" lIns="91440" tIns="45720" rIns="91440" bIns="45720" anchor="t"/>
          <a:lstStyle/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zh-CN" sz="20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“提高小组学习效果的研究”</a:t>
            </a:r>
            <a:endParaRPr lang="zh-CN" altLang="zh-CN" sz="20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Char char=""/>
            </a:pPr>
            <a:r>
              <a:rPr lang="zh-CN" altLang="zh-CN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——课题将“小组学习效果差”作为问题，</a:t>
            </a:r>
            <a:r>
              <a:rPr lang="zh-CN" altLang="zh-CN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这是个模糊</a:t>
            </a:r>
            <a:r>
              <a:rPr lang="zh-CN" altLang="en-US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且没有边界</a:t>
            </a:r>
            <a:r>
              <a:rPr lang="zh-CN" altLang="zh-CN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的问题，</a:t>
            </a:r>
            <a:r>
              <a:rPr lang="zh-CN" altLang="zh-CN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因此，他罗列了学生不交流、总是一个人发言等情况，由现象到现象。</a:t>
            </a:r>
            <a:r>
              <a:rPr lang="zh-CN" altLang="en-US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根据这个</a:t>
            </a:r>
            <a:r>
              <a:rPr lang="en-US" altLang="zh-CN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假问题</a:t>
            </a:r>
            <a:r>
              <a:rPr lang="en-US" altLang="zh-CN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设计研究目标和内容很困难。</a:t>
            </a:r>
            <a:endParaRPr lang="en-US" altLang="zh-CN" sz="20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Char char=""/>
            </a:pPr>
            <a:r>
              <a:rPr lang="zh-CN" altLang="en-US" sz="2000" b="0" dirty="0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2000" b="0" dirty="0">
                <a:solidFill>
                  <a:srgbClr val="8E388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她在研究内容中也提出了如“学生自由组合”、对发言的学生给予奖励等办法，即不成体系，也没有深层解决问题的力度。</a:t>
            </a:r>
            <a:r>
              <a:rPr lang="zh-CN" altLang="zh-CN" sz="2000" b="0" dirty="0">
                <a:solidFill>
                  <a:srgbClr val="8E388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zh-CN" sz="2000" b="0" dirty="0">
              <a:solidFill>
                <a:srgbClr val="8E388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Char char=""/>
            </a:pPr>
            <a:r>
              <a:rPr lang="zh-CN" altLang="zh-CN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——是否可以这样分析</a:t>
            </a:r>
            <a:r>
              <a:rPr lang="zh-CN" altLang="en-US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将“学生不交流，总是一个人发言”作为现象，分析其深层原因：</a:t>
            </a:r>
            <a:endParaRPr lang="en-US" altLang="zh-CN" sz="20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Char char=""/>
            </a:pPr>
            <a:r>
              <a:rPr lang="zh-CN" altLang="zh-CN" sz="20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比如：</a:t>
            </a:r>
            <a:r>
              <a:rPr lang="zh-CN" altLang="zh-CN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对小组合作学习内涵认识不到位</a:t>
            </a:r>
            <a:r>
              <a:rPr lang="zh-CN" altLang="en-US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（首先，在理论上认识不到位）</a:t>
            </a:r>
            <a:r>
              <a:rPr lang="zh-CN" altLang="zh-CN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把握的不好；分组方式没有考虑个性差异</a:t>
            </a:r>
            <a:r>
              <a:rPr lang="zh-CN" altLang="en-US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和合作基础</a:t>
            </a:r>
            <a:r>
              <a:rPr lang="zh-CN" altLang="zh-CN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；没有适合的评价指标等等。</a:t>
            </a:r>
            <a:endParaRPr lang="en-US" altLang="zh-CN" sz="20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Char char=""/>
            </a:pPr>
            <a:r>
              <a:rPr lang="zh-CN" altLang="en-US" sz="20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问题可否概括为：</a:t>
            </a:r>
            <a:r>
              <a:rPr lang="zh-CN" altLang="en-US" sz="2000" b="0" dirty="0">
                <a:solidFill>
                  <a:srgbClr val="0D0D0D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对小组学习认识不够清楚，合作学习流于形式（缺少具体的策略支撑）。</a:t>
            </a:r>
            <a:endParaRPr lang="en-US" altLang="zh-CN" sz="2000" b="0" dirty="0">
              <a:solidFill>
                <a:srgbClr val="0D0D0D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Char char=""/>
            </a:pPr>
            <a:r>
              <a:rPr lang="zh-CN" altLang="en-US" sz="20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目标可否：</a:t>
            </a:r>
            <a:r>
              <a:rPr lang="zh-CN" altLang="en-US" sz="2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创建小组学习教学方法，培养学生交流与探索问题的习惯和能力。</a:t>
            </a:r>
            <a:endParaRPr lang="en-US" altLang="zh-CN" sz="20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buNone/>
            </a:pPr>
            <a:endParaRPr lang="zh-CN" altLang="en-US" sz="20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25" y="1524000"/>
            <a:ext cx="8486140" cy="3288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Char char=""/>
            </a:pPr>
            <a:r>
              <a:rPr lang="zh-CN" altLang="en-US" sz="2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由此可见：</a:t>
            </a:r>
            <a:endParaRPr lang="en-US" altLang="zh-CN" sz="2800" dirty="0" smtClean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Char char=""/>
            </a:pPr>
            <a:r>
              <a:rPr lang="zh-CN" altLang="en-US" sz="2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课题</a:t>
            </a:r>
            <a:r>
              <a:rPr lang="zh-CN" altLang="en-US" sz="2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研究起码要做的是必须首先明确要研究的问题。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它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是确定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究目标，分析和提炼研究内容，设计解决问题的方法（假设成果）的依据和基础。否则，研究将是徒劳或盲目的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Char char=""/>
            </a:pPr>
            <a:r>
              <a:rPr lang="zh-CN" altLang="en-US" sz="280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撰写</a:t>
            </a:r>
            <a:r>
              <a:rPr lang="zh-CN" altLang="en-US" sz="28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研究报告更</a:t>
            </a:r>
            <a:r>
              <a:rPr lang="zh-CN" altLang="en-US" sz="280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需要对上述内容进行全面</a:t>
            </a:r>
            <a:r>
              <a:rPr lang="zh-CN" altLang="en-US" sz="28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反思，进一步明确研究的问题。</a:t>
            </a:r>
            <a:endParaRPr lang="zh-CN" altLang="en-US" sz="2800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algn="l">
              <a:buClr>
                <a:srgbClr val="003300"/>
              </a:buClr>
            </a:pPr>
            <a:endParaRPr lang="en-US" altLang="ko-KR" sz="3600" b="1">
              <a:solidFill>
                <a:srgbClr val="003300"/>
              </a:solidFill>
              <a:ea typeface="Gulim" panose="020B0600000101010101" charset="-127"/>
            </a:endParaRPr>
          </a:p>
        </p:txBody>
      </p:sp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153400" cy="6096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（二）明确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并清晰概括和表述研究的问题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1055F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7105" name="内容占位符 2"/>
          <p:cNvSpPr>
            <a:spLocks noGrp="1"/>
          </p:cNvSpPr>
          <p:nvPr>
            <p:ph idx="1"/>
          </p:nvPr>
        </p:nvSpPr>
        <p:spPr>
          <a:xfrm>
            <a:off x="687897" y="1531136"/>
            <a:ext cx="7977932" cy="6039485"/>
          </a:xfrm>
        </p:spPr>
        <p:txBody>
          <a:bodyPr wrap="square" lIns="91440" tIns="45720" rIns="91440" bIns="45720" anchor="t"/>
          <a:lstStyle/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、提炼和表述问题的基本策略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0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400" b="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基本策略：  </a:t>
            </a:r>
            <a:endParaRPr lang="en-US" altLang="zh-CN" sz="2400" b="0" dirty="0" smtClean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第一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要提高问题意识，把明确问题作为研究的首要工作，作为撰写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报告的主要依据；</a:t>
            </a:r>
            <a:endParaRPr lang="zh-CN" altLang="en-US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24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第二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要做好对研究的问题的判断和确认，作为研究和撰写研究报告重点提炼的内容；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endParaRPr lang="zh-CN" altLang="en-US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236989" y="228600"/>
            <a:ext cx="8153400" cy="6096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（二）明确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并清晰概括和表述研究的问题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1055F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7105" name="内容占位符 2"/>
          <p:cNvSpPr>
            <a:spLocks noGrp="1"/>
          </p:cNvSpPr>
          <p:nvPr>
            <p:ph idx="1"/>
          </p:nvPr>
        </p:nvSpPr>
        <p:spPr>
          <a:xfrm>
            <a:off x="393065" y="960685"/>
            <a:ext cx="8750935" cy="6039485"/>
          </a:xfrm>
        </p:spPr>
        <p:txBody>
          <a:bodyPr wrap="square" lIns="91440" tIns="45720" rIns="91440" bIns="45720" anchor="t"/>
          <a:lstStyle/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、提炼和表述问题的基本策略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基本</a:t>
            </a:r>
            <a:r>
              <a:rPr lang="zh-CN" altLang="en-US" sz="24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方法：</a:t>
            </a:r>
            <a:endParaRPr lang="en-US" altLang="zh-CN" sz="2400" b="0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indent="0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一是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分析原因，找到真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问题。产生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“现象”的“原因”就是要研究的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。思想方法是“透过现象看本质”。往往是现象很多，但确定的问题只有一个或两个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en-US" altLang="zh-CN" sz="2400" b="0" dirty="0" smtClean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indent="0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24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24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方法</a:t>
            </a:r>
            <a:r>
              <a:rPr lang="zh-CN" altLang="en-US" sz="24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是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通过调查研究了解学校或学科教学现状。验证你的观点，进一步明确需要你去解决的问题（是你们学校或者你个人教学中要解决的问题）。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二是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了解现状，借鉴现有成果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，进一步界定研究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问题的边界与核心。</a:t>
            </a:r>
            <a:endParaRPr lang="zh-CN" altLang="en-US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方法</a:t>
            </a:r>
            <a:r>
              <a:rPr lang="zh-CN" altLang="en-US" sz="24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是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通过文献综述了解研究现状，明确并借鉴别人成果（别人还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没解决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的是你研究的问题。已经解决了的问题你就直接应用并研究怎样应用，找到有效应用别人成果的规律。）。</a:t>
            </a:r>
            <a:endParaRPr lang="zh-CN" altLang="en-US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Char char=""/>
            </a:pPr>
            <a:endParaRPr lang="zh-CN" altLang="en-US" sz="20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algn="l">
              <a:buClr>
                <a:srgbClr val="003300"/>
              </a:buClr>
            </a:pPr>
            <a:endParaRPr lang="en-US" altLang="ko-KR" sz="3600" b="1">
              <a:solidFill>
                <a:srgbClr val="003300"/>
              </a:solidFill>
              <a:ea typeface="Gulim" panose="020B0600000101010101" charset="-127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544513" y="363538"/>
            <a:ext cx="2519363" cy="442913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提炼问题举例（一）</a:t>
            </a:r>
            <a:endParaRPr lang="zh-CN" altLang="en-US" sz="2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8129" name="内容占位符 1"/>
          <p:cNvSpPr>
            <a:spLocks noGrp="1"/>
          </p:cNvSpPr>
          <p:nvPr>
            <p:ph idx="1"/>
          </p:nvPr>
        </p:nvSpPr>
        <p:spPr>
          <a:xfrm>
            <a:off x="3351530" y="331470"/>
            <a:ext cx="4914900" cy="603250"/>
          </a:xfrm>
        </p:spPr>
        <p:txBody>
          <a:bodyPr wrap="square" lIns="91440" tIns="45720" rIns="91440" bIns="45720" anchor="t"/>
          <a:lstStyle/>
          <a:p>
            <a:pPr marL="0" indent="0" algn="ctr">
              <a:lnSpc>
                <a:spcPts val="1800"/>
              </a:lnSpc>
              <a:spcBef>
                <a:spcPts val="25"/>
              </a:spcBef>
              <a:buNone/>
            </a:pPr>
            <a:r>
              <a:rPr lang="zh-CN" altLang="en-US" sz="18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课题名称：小学口头作文教学实践研究 </a:t>
            </a:r>
            <a:endParaRPr lang="zh-CN" altLang="en-US" sz="18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algn="ctr">
              <a:lnSpc>
                <a:spcPts val="1800"/>
              </a:lnSpc>
              <a:spcBef>
                <a:spcPts val="25"/>
              </a:spcBef>
              <a:buNone/>
            </a:pPr>
            <a:r>
              <a:rPr lang="zh-CN" altLang="en-US" sz="18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zh-CN" altLang="en-US" sz="16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通化县实验小学  刘福贤）</a:t>
            </a:r>
            <a:r>
              <a:rPr lang="zh-CN" altLang="en-US" sz="1600" b="0" dirty="0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en-US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8131" name="文本框 99"/>
          <p:cNvSpPr txBox="1"/>
          <p:nvPr/>
        </p:nvSpPr>
        <p:spPr>
          <a:xfrm>
            <a:off x="410210" y="1293699"/>
            <a:ext cx="8074660" cy="40934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0640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现象</a:t>
            </a:r>
            <a:r>
              <a:rPr lang="en-US" altLang="zh-CN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——</a:t>
            </a:r>
            <a:r>
              <a:rPr lang="zh-CN" altLang="en-US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学生中出现：</a:t>
            </a:r>
            <a:endParaRPr lang="en-US" altLang="zh-CN" sz="2000" dirty="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、口头表达能力不强，说话零碎且连贯性、条理性差；</a:t>
            </a:r>
            <a:endParaRPr lang="zh-CN" altLang="en-US" sz="2000" dirty="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406400"/>
            <a:r>
              <a:rPr lang="en-US" altLang="zh-CN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、课上主动发言的少，当听众的多，随着年级升高而突出；</a:t>
            </a:r>
            <a:endParaRPr lang="zh-CN" altLang="en-US" sz="2000" dirty="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406400"/>
            <a:r>
              <a:rPr lang="en-US" altLang="zh-CN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、回答问题时，小动作或是口头语不断，不能顺畅、清楚地表。</a:t>
            </a:r>
            <a:endParaRPr lang="zh-CN" altLang="en-US" sz="2000" dirty="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教学中出现：</a:t>
            </a:r>
            <a:endParaRPr lang="zh-CN" altLang="en-US" sz="2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406400">
              <a:lnSpc>
                <a:spcPct val="150000"/>
              </a:lnSpc>
            </a:pPr>
            <a:r>
              <a:rPr lang="en-US" altLang="zh-CN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、语言表达训练是短板，被忽视；</a:t>
            </a:r>
            <a:endParaRPr lang="zh-CN" altLang="en-US" sz="2000" dirty="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406400"/>
            <a:r>
              <a:rPr lang="en-US" altLang="zh-CN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、作文教学费时、费劲、低效</a:t>
            </a:r>
            <a:r>
              <a:rPr lang="en-US" altLang="zh-CN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距课标的要求相去甚远，表达水平不过关</a:t>
            </a:r>
            <a:r>
              <a:rPr lang="zh-CN" altLang="en-US" sz="2000" dirty="0" smtClean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。如</a:t>
            </a:r>
            <a:r>
              <a:rPr lang="zh-CN" altLang="en-US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：许多学生到小学毕业还不会造句，相当一部分小学生的作文仍是内容干涩，</a:t>
            </a:r>
            <a:endParaRPr lang="zh-CN" altLang="en-US" sz="2000" dirty="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406400"/>
            <a:r>
              <a:rPr lang="zh-CN" altLang="en-US" sz="20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语句不通，词不达意，段落层次模糊，思路不顺，满口作文腔，无真情实感。</a:t>
            </a:r>
            <a:r>
              <a:rPr lang="zh-CN" altLang="en-US" sz="160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dirty="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7510" y="1045845"/>
            <a:ext cx="6077305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</a:t>
            </a:r>
            <a:r>
              <a:rPr lang="zh-CN" altLang="en-US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产生现象的原因</a:t>
            </a:r>
            <a:r>
              <a:rPr lang="en-US" altLang="zh-CN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——</a:t>
            </a:r>
            <a:r>
              <a:rPr lang="zh-CN" altLang="en-US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对上述现象进行分析提炼</a:t>
            </a:r>
            <a:r>
              <a:rPr lang="zh-CN" altLang="en-US" sz="2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出：</a:t>
            </a:r>
            <a:endParaRPr lang="zh-CN" altLang="en-US" sz="2000" dirty="0"/>
          </a:p>
        </p:txBody>
      </p:sp>
      <p:sp>
        <p:nvSpPr>
          <p:cNvPr id="48133" name="文本框 2"/>
          <p:cNvSpPr txBox="1"/>
          <p:nvPr/>
        </p:nvSpPr>
        <p:spPr>
          <a:xfrm>
            <a:off x="397510" y="1538605"/>
            <a:ext cx="8379460" cy="2554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1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、从认识角度看</a:t>
            </a: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听、说、读、写四项基本任务中“听、说”被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忽视了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，没 有得到重视。、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2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、从学生培养角度看</a:t>
            </a: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受应试的影响，忽视学生最基础的语言素养和表达能力的培养。教师引导学生将学到的知识迁移并转换成自己的能力做的不够。   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3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、从教师教学角度看</a:t>
            </a: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口头作文教学没有更好的方法和途径，教学支撑力差，作为语文教学的有机组成部分，在理论和实践上都没有进行切实有效的探索。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8135" name="文本框 5"/>
          <p:cNvSpPr txBox="1"/>
          <p:nvPr/>
        </p:nvSpPr>
        <p:spPr>
          <a:xfrm>
            <a:off x="397510" y="4226968"/>
            <a:ext cx="6208712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需要解决的问题</a:t>
            </a:r>
            <a:r>
              <a:rPr lang="en-US" altLang="zh-CN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对上述原因进行分析</a:t>
            </a:r>
            <a:r>
              <a:rPr lang="zh-CN" altLang="en-US" sz="2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概括：</a:t>
            </a:r>
            <a:endParaRPr lang="zh-CN" altLang="en-US" sz="2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8136" name="文本框 6"/>
          <p:cNvSpPr txBox="1"/>
          <p:nvPr/>
        </p:nvSpPr>
        <p:spPr>
          <a:xfrm>
            <a:off x="330398" y="4684884"/>
            <a:ext cx="838009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1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、学生角度：受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应试的影响，对新课程体系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贯彻得不够全面深入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忽视学生基础语言素养和表达能力的培养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2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、教学角度：教学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支撑力差，口头作文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教学难度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大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，没有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很好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的教学途径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和方法可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选择。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544513" y="363538"/>
            <a:ext cx="2519363" cy="442913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提炼问题举例（一）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8129" name="内容占位符 1"/>
          <p:cNvSpPr>
            <a:spLocks noGrp="1"/>
          </p:cNvSpPr>
          <p:nvPr>
            <p:ph idx="1"/>
          </p:nvPr>
        </p:nvSpPr>
        <p:spPr>
          <a:xfrm>
            <a:off x="3351530" y="331470"/>
            <a:ext cx="4914900" cy="603250"/>
          </a:xfrm>
        </p:spPr>
        <p:txBody>
          <a:bodyPr wrap="square" lIns="91440" tIns="45720" rIns="91440" bIns="45720" anchor="t"/>
          <a:lstStyle/>
          <a:p>
            <a:pPr marL="0" indent="0" algn="ctr">
              <a:lnSpc>
                <a:spcPts val="1800"/>
              </a:lnSpc>
              <a:spcBef>
                <a:spcPts val="25"/>
              </a:spcBef>
              <a:buNone/>
            </a:pPr>
            <a:r>
              <a:rPr lang="zh-CN" altLang="en-US" sz="18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课题名称：小学口头作文教学实践研究 </a:t>
            </a:r>
            <a:endParaRPr lang="zh-CN" altLang="en-US" sz="18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algn="ctr">
              <a:lnSpc>
                <a:spcPts val="1800"/>
              </a:lnSpc>
              <a:spcBef>
                <a:spcPts val="25"/>
              </a:spcBef>
              <a:buNone/>
            </a:pPr>
            <a:r>
              <a:rPr lang="zh-CN" altLang="en-US" sz="18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zh-CN" altLang="en-US" sz="16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通化县实验小学  刘福贤）</a:t>
            </a:r>
            <a:r>
              <a:rPr lang="zh-CN" altLang="en-US" sz="1600" b="0" dirty="0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en-US" altLang="zh-CN" sz="28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250825" y="363855"/>
            <a:ext cx="3106420" cy="365125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提炼问题举例（二）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9159" name="文本框 1"/>
          <p:cNvSpPr txBox="1"/>
          <p:nvPr/>
        </p:nvSpPr>
        <p:spPr>
          <a:xfrm>
            <a:off x="3465830" y="392430"/>
            <a:ext cx="57912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8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这是一位老师向我咨询，我帮助他分析的过程与结果</a:t>
            </a:r>
            <a:endParaRPr lang="zh-CN" altLang="en-US" sz="1800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9153" name="内容占位符 2"/>
          <p:cNvSpPr>
            <a:spLocks noGrp="1"/>
          </p:cNvSpPr>
          <p:nvPr>
            <p:ph idx="1"/>
          </p:nvPr>
        </p:nvSpPr>
        <p:spPr>
          <a:xfrm>
            <a:off x="749300" y="1391920"/>
            <a:ext cx="7401560" cy="5410200"/>
          </a:xfrm>
        </p:spPr>
        <p:txBody>
          <a:bodyPr wrap="square" lIns="91440" tIns="45720" rIns="91440" bIns="45720" anchor="t"/>
          <a:lstStyle/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背景</a:t>
            </a:r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有位教师 很想让学生自主预习，但是始终没有达到目的。于是他就选择了</a:t>
            </a:r>
            <a:r>
              <a:rPr lang="en-US" altLang="zh-CN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引导学生正确预习的实践研究</a:t>
            </a:r>
            <a:r>
              <a:rPr lang="en-US" altLang="zh-CN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课题，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以“导学单”作为假设解决的办法进行研究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，效果不明显。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课题研究效果不好的原因分析</a:t>
            </a:r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“导学单”仅仅是个引导预习的提示，主要内容是新课的难点、重点等，而预习不好的原因复杂，“导学单”无法全面解决。</a:t>
            </a:r>
            <a:endParaRPr lang="zh-CN" altLang="en-US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分析和提炼：</a:t>
            </a:r>
            <a:endParaRPr lang="zh-CN" altLang="en-US" sz="24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现象：</a:t>
            </a:r>
            <a:r>
              <a:rPr lang="zh-CN" altLang="en-US" sz="24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一是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有的学生不预习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endParaRPr lang="en-US" altLang="zh-CN" sz="2400" b="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indent="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是有的学生预习效果不好。  </a:t>
            </a:r>
            <a:endParaRPr lang="zh-CN" altLang="en-US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>
              <a:buNone/>
            </a:pPr>
            <a:endParaRPr lang="zh-CN" altLang="en-US" sz="2400" dirty="0">
              <a:solidFill>
                <a:srgbClr val="1055F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1609725" y="1748155"/>
            <a:ext cx="8229600" cy="4953000"/>
          </a:xfrm>
        </p:spPr>
        <p:txBody>
          <a:bodyPr/>
          <a:lstStyle/>
          <a:p>
            <a:pPr eaLnBrk="1" hangingPunct="1">
              <a:buNone/>
            </a:pPr>
            <a:r>
              <a:rPr lang="zh-CN" altLang="en-US" dirty="0">
                <a:solidFill>
                  <a:schemeClr val="tx1"/>
                </a:solidFill>
                <a:ea typeface="华文新魏" panose="02010800040101010101" pitchFamily="2" charset="-122"/>
                <a:sym typeface="宋体" panose="02010600030101010101" pitchFamily="2" charset="-122"/>
              </a:rPr>
              <a:t>一</a:t>
            </a:r>
            <a:r>
              <a:rPr lang="zh-CN" altLang="en-US" dirty="0" smtClean="0">
                <a:solidFill>
                  <a:schemeClr val="tx1"/>
                </a:solidFill>
                <a:ea typeface="华文新魏" panose="02010800040101010101" pitchFamily="2" charset="-122"/>
                <a:sym typeface="宋体" panose="02010600030101010101" pitchFamily="2" charset="-122"/>
              </a:rPr>
              <a:t>、科研</a:t>
            </a:r>
            <a:r>
              <a:rPr lang="zh-CN" altLang="en-US" dirty="0">
                <a:solidFill>
                  <a:schemeClr val="tx1"/>
                </a:solidFill>
                <a:ea typeface="华文新魏" panose="02010800040101010101" pitchFamily="2" charset="-122"/>
                <a:sym typeface="宋体" panose="02010600030101010101" pitchFamily="2" charset="-122"/>
              </a:rPr>
              <a:t>的基本含义与基本过程</a:t>
            </a:r>
            <a:endParaRPr lang="zh-CN" altLang="en-US" dirty="0">
              <a:solidFill>
                <a:schemeClr val="tx1"/>
              </a:solidFill>
              <a:ea typeface="华文新魏" panose="02010800040101010101" pitchFamily="2" charset="-122"/>
              <a:sym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（一</a:t>
            </a:r>
            <a:r>
              <a:rPr lang="zh-CN" altLang="en-US" sz="2400" b="0" dirty="0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）科研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的基本含义</a:t>
            </a:r>
            <a:endParaRPr lang="zh-CN" altLang="en-US" sz="2400" b="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（二</a:t>
            </a:r>
            <a:r>
              <a:rPr lang="zh-CN" altLang="en-US" sz="2400" b="0" dirty="0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）科研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的基本过程</a:t>
            </a:r>
            <a:endParaRPr lang="zh-CN" altLang="en-US" sz="2400" b="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（三）科研的主要环节</a:t>
            </a:r>
            <a:endParaRPr lang="zh-CN" altLang="en-US" sz="2400" b="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（四）科研的基本要素与要素关系</a:t>
            </a:r>
            <a:endParaRPr lang="zh-CN" altLang="en-US" sz="2400" b="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eaLnBrk="1" hangingPunct="1"/>
            <a:endParaRPr lang="zh-CN" altLang="en-US" sz="240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0" y="955762"/>
            <a:ext cx="8656040" cy="4953000"/>
          </a:xfrm>
        </p:spPr>
        <p:txBody>
          <a:bodyPr/>
          <a:lstStyle/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Char char=""/>
            </a:pPr>
            <a:r>
              <a:rPr lang="en-US" altLang="zh-CN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原因：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不预习的有两种原因：</a:t>
            </a:r>
            <a:endParaRPr lang="en-US" altLang="zh-CN" sz="24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    1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．学生没有形成良好的预习习惯；</a:t>
            </a:r>
            <a:endParaRPr lang="zh-CN" altLang="en-US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   2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．许多学生学习主动性差，习惯于跟着老师走。</a:t>
            </a:r>
            <a:endParaRPr lang="en-US" altLang="zh-CN" sz="24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  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预习效果差的有两种原因：</a:t>
            </a:r>
            <a:endParaRPr lang="zh-CN" altLang="en-US" sz="24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   3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、部分学生建构新知识能力差，表现在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不知道如何准备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旧知识，或旧知识准备不足；</a:t>
            </a:r>
            <a:endParaRPr lang="zh-CN" altLang="en-US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   4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、很多学生不会预习，不知道预习该了解什么、掌握什么、准备什么等。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Char char=""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要解决的问题</a:t>
            </a:r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——</a:t>
            </a:r>
            <a:endParaRPr lang="en-US" altLang="zh-CN" sz="24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    1</a:t>
            </a:r>
            <a:r>
              <a:rPr lang="zh-CN" altLang="en-US" sz="24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、解决自主性问题，培养习惯（设计“培养方法”，进行试验，）；</a:t>
            </a:r>
            <a:endParaRPr lang="en-US" altLang="zh-CN" sz="24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eaLnBrk="1" hangingPunct="1">
              <a:spcBef>
                <a:spcPts val="700"/>
              </a:spcBef>
              <a:buClr>
                <a:srgbClr val="D6ECFF"/>
              </a:buClr>
              <a:buSzPct val="95000"/>
              <a:buNone/>
            </a:pPr>
            <a:r>
              <a:rPr lang="en-US" altLang="zh-CN" sz="24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    2</a:t>
            </a:r>
            <a:r>
              <a:rPr lang="zh-CN" altLang="en-US" sz="24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、解决不会预习的问题，指导学生学会预习（设计“预习指导方法”进行试验，）。</a:t>
            </a:r>
            <a:endParaRPr lang="zh-CN" altLang="en-US" sz="2400" b="0" dirty="0">
              <a:solidFill>
                <a:srgbClr val="1055F0"/>
              </a:solidFill>
              <a:latin typeface="Corbel" panose="020B0503020204020204" pitchFamily="34" charset="0"/>
            </a:endParaRPr>
          </a:p>
          <a:p>
            <a:pPr marL="411480">
              <a:buNone/>
            </a:pPr>
            <a:endParaRPr lang="zh-CN" altLang="en-US" sz="2000" dirty="0">
              <a:solidFill>
                <a:srgbClr val="1055F0"/>
              </a:solidFill>
            </a:endParaRPr>
          </a:p>
          <a:p>
            <a:endParaRPr lang="zh-CN" altLang="en-US" dirty="0"/>
          </a:p>
        </p:txBody>
      </p:sp>
      <p:sp>
        <p:nvSpPr>
          <p:cNvPr id="4" name="对角圆角矩形 3"/>
          <p:cNvSpPr/>
          <p:nvPr/>
        </p:nvSpPr>
        <p:spPr>
          <a:xfrm>
            <a:off x="250825" y="363855"/>
            <a:ext cx="3106420" cy="365125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提炼问题举例（二）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9159" name="文本框 1"/>
          <p:cNvSpPr txBox="1"/>
          <p:nvPr/>
        </p:nvSpPr>
        <p:spPr>
          <a:xfrm>
            <a:off x="3465830" y="392430"/>
            <a:ext cx="57912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8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这是一位老师向我咨询，我帮助他分析的过程与结果</a:t>
            </a:r>
            <a:endParaRPr lang="zh-CN" altLang="en-US" sz="1800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50177" name="标题 1"/>
          <p:cNvSpPr>
            <a:spLocks noGrp="1"/>
          </p:cNvSpPr>
          <p:nvPr>
            <p:ph type="title"/>
          </p:nvPr>
        </p:nvSpPr>
        <p:spPr>
          <a:xfrm>
            <a:off x="152400" y="295910"/>
            <a:ext cx="8153400" cy="609600"/>
          </a:xfrm>
        </p:spPr>
        <p:txBody>
          <a:bodyPr wrap="square" lIns="91440" tIns="45720" rIns="91440" bIns="45720" anchor="ctr"/>
          <a:lstStyle/>
          <a:p>
            <a:r>
              <a:rPr lang="zh-CN" altLang="en-US" sz="280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（三）概括并清楚表述研究的目标与内容</a:t>
            </a:r>
            <a:endParaRPr lang="zh-CN" altLang="en-US" sz="280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15931" y="1883269"/>
            <a:ext cx="7215505" cy="2411894"/>
          </a:xfrm>
          <a:prstGeom prst="round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6010" y="2073553"/>
            <a:ext cx="7035346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目标</a:t>
            </a:r>
            <a:r>
              <a:rPr lang="zh-CN" altLang="en-US" sz="2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与</a:t>
            </a:r>
            <a:r>
              <a:rPr lang="zh-CN" altLang="en-US" sz="2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内容关系不清，是</a:t>
            </a:r>
            <a:r>
              <a:rPr lang="zh-CN" altLang="en-US" sz="2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中小学教师研究中比较普遍存在的问题之</a:t>
            </a:r>
            <a:r>
              <a:rPr lang="zh-CN" altLang="en-US" sz="2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三。</a:t>
            </a:r>
            <a:endParaRPr lang="en-US" altLang="zh-CN" sz="2800" dirty="0" smtClean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r>
              <a:rPr lang="en-US" altLang="zh-CN" sz="28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经常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是目标与内容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混为一谈，或者是目标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与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内容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不成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逻辑。这样的研究是徒劳的，研究的结果是散在的或者是没有结果。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algn="l">
              <a:buClr>
                <a:srgbClr val="003300"/>
              </a:buClr>
            </a:pPr>
            <a:endParaRPr lang="en-US" altLang="ko-KR" sz="3600" b="1">
              <a:solidFill>
                <a:srgbClr val="003300"/>
              </a:solidFill>
              <a:ea typeface="Gulim" panose="020B0600000101010101" charset="-127"/>
            </a:endParaRPr>
          </a:p>
        </p:txBody>
      </p:sp>
      <p:sp>
        <p:nvSpPr>
          <p:cNvPr id="50177" name="标题 1"/>
          <p:cNvSpPr>
            <a:spLocks noGrp="1"/>
          </p:cNvSpPr>
          <p:nvPr>
            <p:ph type="title"/>
          </p:nvPr>
        </p:nvSpPr>
        <p:spPr>
          <a:xfrm>
            <a:off x="152400" y="153297"/>
            <a:ext cx="8153400" cy="609600"/>
          </a:xfrm>
        </p:spPr>
        <p:txBody>
          <a:bodyPr wrap="square" lIns="91440" tIns="45720" rIns="91440" bIns="45720" anchor="ctr"/>
          <a:lstStyle/>
          <a:p>
            <a:r>
              <a:rPr lang="zh-CN" altLang="en-US" sz="28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（三）概括并清楚表述研究的目标与内容</a:t>
            </a:r>
            <a:endParaRPr lang="zh-CN" altLang="en-US" sz="28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0178" name="内容占位符 2"/>
          <p:cNvSpPr>
            <a:spLocks noGrp="1"/>
          </p:cNvSpPr>
          <p:nvPr>
            <p:ph idx="1"/>
          </p:nvPr>
        </p:nvSpPr>
        <p:spPr>
          <a:xfrm>
            <a:off x="471481" y="722068"/>
            <a:ext cx="8402320" cy="2253615"/>
          </a:xfrm>
        </p:spPr>
        <p:txBody>
          <a:bodyPr wrap="square" lIns="91440" tIns="45720" rIns="91440" bIns="45720" anchor="t"/>
          <a:lstStyle/>
          <a:p>
            <a:pPr>
              <a:lnSpc>
                <a:spcPct val="90000"/>
              </a:lnSpc>
              <a:buNone/>
            </a:pPr>
            <a:r>
              <a:rPr lang="zh-CN" altLang="en-US" sz="18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endParaRPr lang="en-US" altLang="zh-CN" sz="18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1</a:t>
            </a: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、研究目标基本含义与基本提炼策略</a:t>
            </a:r>
            <a:endParaRPr lang="en-US" altLang="zh-CN" sz="24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24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基本含义：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针对研究的问题和选题要求而提出的研究予期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endParaRPr lang="en-US" altLang="zh-CN" sz="2400" b="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它是课题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纵向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选择；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2400" b="0" dirty="0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功能</a:t>
            </a:r>
            <a:r>
              <a:rPr lang="zh-CN" altLang="en-US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作用：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指明了课题研究的方向和要求；表述时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一定要</a:t>
            </a:r>
            <a:endParaRPr lang="en-US" altLang="zh-CN" sz="2400" b="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表述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清楚你</a:t>
            </a:r>
            <a:r>
              <a:rPr lang="zh-CN" altLang="en-US" sz="2400" b="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的研究</a:t>
            </a:r>
            <a:r>
              <a:rPr lang="zh-CN" altLang="en-US" sz="24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将要达到的目的与程度。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4731" y="3182999"/>
            <a:ext cx="86150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kern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</a:t>
            </a:r>
            <a:r>
              <a:rPr lang="zh-CN" altLang="en-US" sz="2400" kern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目标提炼：要把握三点：</a:t>
            </a:r>
            <a:endParaRPr lang="en-US" altLang="zh-CN" sz="2400" kern="0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rtl="0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kern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</a:t>
            </a:r>
            <a:r>
              <a:rPr lang="zh-CN" altLang="en-US" sz="2400" kern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一是</a:t>
            </a:r>
            <a:r>
              <a:rPr lang="zh-CN" altLang="en-US" sz="2400" kern="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以问题解决为出发点，这是选择目标的基本要求，</a:t>
            </a:r>
            <a:r>
              <a:rPr lang="zh-CN" altLang="en-US" sz="2400" kern="0" dirty="0" smtClean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以此</a:t>
            </a:r>
            <a:endParaRPr lang="en-US" altLang="zh-CN" sz="2400" kern="0" dirty="0" smtClean="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rtl="0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400" kern="0" dirty="0" smtClean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定位</a:t>
            </a:r>
            <a:r>
              <a:rPr lang="zh-CN" altLang="en-US" sz="2400" kern="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课题研究的目的。</a:t>
            </a:r>
            <a:endParaRPr lang="en-US" altLang="zh-CN" sz="2400" kern="0" dirty="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rtl="0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400" kern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</a:t>
            </a:r>
            <a:r>
              <a:rPr lang="zh-CN" altLang="en-US" sz="2400" kern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二是</a:t>
            </a:r>
            <a:r>
              <a:rPr lang="zh-CN" altLang="en-US" sz="2400" kern="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要对想解决的问题进行深入分析，明确问题的性质、背景、对象等</a:t>
            </a:r>
            <a:r>
              <a:rPr lang="zh-CN" altLang="en-US" sz="2400" kern="0" dirty="0" smtClean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，确定</a:t>
            </a:r>
            <a:r>
              <a:rPr lang="zh-CN" altLang="en-US" sz="2400" kern="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问题的边界，从而确定目标发展的程度性定位。</a:t>
            </a:r>
            <a:r>
              <a:rPr lang="zh-CN" altLang="en-US" sz="2400" kern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（如：是教学的问题</a:t>
            </a:r>
            <a:r>
              <a:rPr lang="zh-CN" altLang="en-US" sz="2400" kern="0" dirty="0" smtClean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还是</a:t>
            </a:r>
            <a:r>
              <a:rPr lang="zh-CN" altLang="en-US" sz="2400" kern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学习的问题；面临的环境，具备的条件；对象是什么成分等。）</a:t>
            </a:r>
            <a:endParaRPr lang="en-US" altLang="zh-CN" sz="2400" kern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rtl="0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400" kern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</a:t>
            </a:r>
            <a:r>
              <a:rPr lang="zh-CN" altLang="en-US" sz="2400" kern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三是</a:t>
            </a:r>
            <a:r>
              <a:rPr lang="zh-CN" altLang="en-US" sz="2400" kern="0" dirty="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研究目标是课题的纵向选择，应站在发展的角度考虑目标选择。</a:t>
            </a:r>
            <a:endParaRPr lang="en-US" altLang="zh-CN" sz="2400" kern="0" dirty="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51202" name="内容占位符 1"/>
          <p:cNvSpPr txBox="1"/>
          <p:nvPr/>
        </p:nvSpPr>
        <p:spPr>
          <a:xfrm>
            <a:off x="373909" y="909863"/>
            <a:ext cx="8350885" cy="59481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defTabSz="914400">
              <a:lnSpc>
                <a:spcPct val="90000"/>
              </a:lnSpc>
              <a:buFont typeface="Wingdings" panose="05000000000000000000" pitchFamily="2" charset="2"/>
            </a:pPr>
            <a:endParaRPr lang="en-US" altLang="zh-CN" sz="18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defTabSz="914400">
              <a:lnSpc>
                <a:spcPct val="90000"/>
              </a:lnSpc>
              <a:buFont typeface="Wingdings" panose="05000000000000000000" pitchFamily="2" charset="2"/>
            </a:pPr>
            <a:r>
              <a:rPr lang="en-US" altLang="zh-CN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2</a:t>
            </a:r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、研究内容基本含义与提炼的基本策略：</a:t>
            </a:r>
            <a:endParaRPr lang="en-US" altLang="zh-CN" sz="24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defTabSz="914400">
              <a:lnSpc>
                <a:spcPct val="90000"/>
              </a:lnSpc>
              <a:buFont typeface="Wingdings" panose="05000000000000000000" pitchFamily="2" charset="2"/>
            </a:pPr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24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基本含义：</a:t>
            </a:r>
            <a:endParaRPr lang="en-US" altLang="zh-CN" sz="2400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defTabSz="914400">
              <a:lnSpc>
                <a:spcPct val="90000"/>
              </a:lnSpc>
              <a:buFont typeface="Wingdings" panose="05000000000000000000" pitchFamily="2" charset="2"/>
            </a:pPr>
            <a:r>
              <a:rPr lang="en-US" altLang="zh-CN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与研究的问题相关联，为了实现研究目标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，促使研究成果的达成，所展开的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方方面面的影响因素，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是解决问题，实现研究目标所涉及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到的横向关联性因素；</a:t>
            </a:r>
            <a:endParaRPr lang="en-US" altLang="zh-CN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defTabSz="914400">
              <a:buFont typeface="Wingdings" panose="05000000000000000000" pitchFamily="2" charset="2"/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240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功能</a:t>
            </a:r>
            <a:r>
              <a:rPr lang="zh-CN" altLang="en-US" sz="24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作用：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对研究的问题产生影响，促使问题向得到解决方向转变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，一般而言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他是研究工作进行实验的具体内容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240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defTabSz="914400">
              <a:buFont typeface="Wingdings" panose="05000000000000000000" pitchFamily="2" charset="2"/>
            </a:pPr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24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基本</a:t>
            </a:r>
            <a:r>
              <a:rPr lang="zh-CN" altLang="en-US" sz="240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策略</a:t>
            </a:r>
            <a:r>
              <a:rPr lang="en-US" altLang="zh-CN" sz="240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240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要</a:t>
            </a:r>
            <a:r>
              <a:rPr lang="zh-CN" altLang="en-US" sz="240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把握两</a:t>
            </a:r>
            <a:r>
              <a:rPr lang="zh-CN" altLang="en-US" sz="240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点</a:t>
            </a:r>
            <a:r>
              <a:rPr lang="en-US" altLang="zh-CN" sz="240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r>
              <a:rPr lang="zh-CN" altLang="en-US" sz="240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en-US" altLang="zh-CN" sz="2400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defTabSz="914400">
              <a:buFont typeface="Wingdings" panose="05000000000000000000" pitchFamily="2" charset="2"/>
            </a:pPr>
            <a:r>
              <a:rPr lang="en-US" altLang="zh-CN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一是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要以问题的解决和目标的实现为出发点来</a:t>
            </a: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定位研究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内容和边界，横向看，关联度高，能够影响问题正向发展并达成研究目标的相关因素都是研究的内容。</a:t>
            </a:r>
            <a:endParaRPr lang="en-US" altLang="zh-CN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defTabSz="914400">
              <a:buFont typeface="Wingdings" panose="05000000000000000000" pitchFamily="2" charset="2"/>
            </a:pPr>
            <a:r>
              <a:rPr lang="zh-CN" altLang="en-US" sz="240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24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二是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依据研究的预期成果选择内容，一般研究的预期成果所涉及的方方面面都有可能是研究的内容。（如：刘福贤的</a:t>
            </a:r>
            <a:r>
              <a:rPr lang="en-US" altLang="zh-CN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项研究内容中就有</a:t>
            </a:r>
            <a:r>
              <a:rPr lang="en-US" altLang="zh-CN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项是设计的</a:t>
            </a:r>
            <a:r>
              <a:rPr lang="en-US" altLang="zh-CN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假设研究成果</a:t>
            </a:r>
            <a:r>
              <a:rPr lang="en-US" altLang="zh-CN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0177" name="标题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153400" cy="609600"/>
          </a:xfrm>
        </p:spPr>
        <p:txBody>
          <a:bodyPr wrap="square" lIns="91440" tIns="45720" rIns="91440" bIns="45720" anchor="ctr"/>
          <a:lstStyle/>
          <a:p>
            <a:r>
              <a:rPr lang="zh-CN" altLang="en-US" sz="28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（三）概括并清楚表述研究的目标与内容</a:t>
            </a:r>
            <a:endParaRPr lang="zh-CN" altLang="en-US" sz="28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3" name="对角圆角矩形 2"/>
          <p:cNvSpPr/>
          <p:nvPr/>
        </p:nvSpPr>
        <p:spPr>
          <a:xfrm>
            <a:off x="620712" y="292603"/>
            <a:ext cx="3053665" cy="584404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目标、内容提炼举例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2246" name="文本框 2"/>
          <p:cNvSpPr txBox="1"/>
          <p:nvPr/>
        </p:nvSpPr>
        <p:spPr>
          <a:xfrm>
            <a:off x="4215130" y="370036"/>
            <a:ext cx="370407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通化县实验小学   刘福贤</a:t>
            </a:r>
            <a:endParaRPr lang="zh-CN" altLang="en-US" sz="240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2245" name="TextBox 12"/>
          <p:cNvSpPr>
            <a:spLocks noGrp="1"/>
          </p:cNvSpPr>
          <p:nvPr>
            <p:ph idx="1"/>
          </p:nvPr>
        </p:nvSpPr>
        <p:spPr>
          <a:xfrm>
            <a:off x="382588" y="978218"/>
            <a:ext cx="5548312" cy="398780"/>
          </a:xfrm>
        </p:spPr>
        <p:txBody>
          <a:bodyPr wrap="square" lIns="91440" tIns="45720" rIns="91440" bIns="45720" anchor="t">
            <a:spAutoFit/>
          </a:bodyPr>
          <a:lstStyle/>
          <a:p>
            <a:pPr marL="0" indent="0" eaLnBrk="1" hangingPunct="1">
              <a:buNone/>
            </a:pPr>
            <a:r>
              <a:rPr lang="zh-CN" altLang="en-US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课题名称</a:t>
            </a:r>
            <a:r>
              <a:rPr lang="en-US" altLang="zh-CN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小学语文口头作文教学实践研究</a:t>
            </a:r>
            <a:endParaRPr lang="zh-CN" altLang="en-US" sz="20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52227" name="组合 5"/>
          <p:cNvGrpSpPr/>
          <p:nvPr/>
        </p:nvGrpSpPr>
        <p:grpSpPr>
          <a:xfrm>
            <a:off x="382905" y="1453515"/>
            <a:ext cx="8722995" cy="5417821"/>
            <a:chOff x="465455" y="2971800"/>
            <a:chExt cx="8722996" cy="5022885"/>
          </a:xfrm>
        </p:grpSpPr>
        <p:sp>
          <p:nvSpPr>
            <p:cNvPr id="52231" name="TextBox 5"/>
            <p:cNvSpPr txBox="1"/>
            <p:nvPr/>
          </p:nvSpPr>
          <p:spPr>
            <a:xfrm>
              <a:off x="465455" y="2971800"/>
              <a:ext cx="762000" cy="36971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问题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2232" name="TextBox 6"/>
            <p:cNvSpPr txBox="1"/>
            <p:nvPr/>
          </p:nvSpPr>
          <p:spPr>
            <a:xfrm>
              <a:off x="465455" y="4617863"/>
              <a:ext cx="762000" cy="36971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目标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2233" name="TextBox 7"/>
            <p:cNvSpPr txBox="1"/>
            <p:nvPr/>
          </p:nvSpPr>
          <p:spPr>
            <a:xfrm>
              <a:off x="465455" y="6785783"/>
              <a:ext cx="762000" cy="36971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内容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2234" name="TextBox 9"/>
            <p:cNvSpPr txBox="1"/>
            <p:nvPr/>
          </p:nvSpPr>
          <p:spPr>
            <a:xfrm>
              <a:off x="1476375" y="2971800"/>
              <a:ext cx="7712076" cy="3709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要解决教学方法支撑力差；忽视学生语言素养与能力的培养</a:t>
              </a:r>
              <a:r>
                <a:rPr lang="zh-CN" altLang="en-US" sz="2000" dirty="0" smtClean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问题</a:t>
              </a:r>
              <a:endParaRPr lang="zh-CN" altLang="en-US" sz="20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2235" name="TextBox 13"/>
            <p:cNvSpPr txBox="1"/>
            <p:nvPr/>
          </p:nvSpPr>
          <p:spPr>
            <a:xfrm>
              <a:off x="1571625" y="3678538"/>
              <a:ext cx="7181851" cy="246257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just" defTabSz="914400">
                <a:lnSpc>
                  <a:spcPts val="2500"/>
                </a:lnSpc>
              </a:pPr>
              <a:r>
                <a:rPr lang="zh-CN" altLang="en-US" sz="2000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教学</a:t>
              </a:r>
              <a:r>
                <a:rPr lang="zh-CN" altLang="zh-CN" sz="2000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目标</a:t>
              </a:r>
              <a:r>
                <a:rPr lang="zh-CN" altLang="en-US" sz="2000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：</a:t>
              </a:r>
              <a:r>
                <a:rPr lang="en-US" altLang="zh-CN" sz="20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1</a:t>
              </a:r>
              <a:r>
                <a:rPr lang="zh-CN" altLang="en-US" sz="20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、</a:t>
              </a:r>
              <a:r>
                <a:rPr lang="zh-CN" altLang="zh-CN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通过口头作文训练提高学生的口语表达能力和书</a:t>
              </a:r>
              <a:endPara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just" defTabSz="914400">
                <a:lnSpc>
                  <a:spcPts val="2500"/>
                </a:lnSpc>
              </a:pPr>
              <a:r>
                <a:rPr lang="zh-CN" altLang="zh-CN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            面作文能力</a:t>
              </a:r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，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just" defTabSz="914400">
                <a:lnSpc>
                  <a:spcPts val="2500"/>
                </a:lnSpc>
              </a:pPr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            </a:t>
              </a:r>
              <a:r>
                <a:rPr lang="en-US" altLang="zh-CN" sz="20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2</a:t>
              </a:r>
              <a:r>
                <a:rPr lang="zh-CN" altLang="en-US" sz="20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、</a:t>
              </a:r>
              <a:r>
                <a:rPr lang="zh-CN" altLang="zh-CN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探索口头作文教学的一般规律</a:t>
              </a:r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（</a:t>
              </a:r>
              <a:r>
                <a:rPr lang="zh-CN" altLang="zh-CN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原则、途径、方</a:t>
              </a:r>
              <a:endPara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just" defTabSz="914400">
                <a:lnSpc>
                  <a:spcPts val="2500"/>
                </a:lnSpc>
              </a:pPr>
              <a:r>
                <a:rPr lang="zh-CN" altLang="zh-CN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            法</a:t>
              </a:r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等策略）</a:t>
              </a:r>
              <a:r>
                <a:rPr lang="zh-CN" altLang="zh-CN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。</a:t>
              </a:r>
              <a:endPara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just" defTabSz="914400">
                <a:lnSpc>
                  <a:spcPts val="2500"/>
                </a:lnSpc>
              </a:pPr>
              <a:r>
                <a:rPr lang="zh-CN" altLang="zh-CN" sz="2000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育人目标</a:t>
              </a:r>
              <a:r>
                <a:rPr lang="zh-CN" altLang="en-US" sz="2000" dirty="0">
                  <a:solidFill>
                    <a:srgbClr val="C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：</a:t>
              </a:r>
              <a:r>
                <a:rPr lang="en-US" altLang="zh-CN" sz="20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1</a:t>
              </a:r>
              <a:r>
                <a:rPr lang="zh-CN" altLang="en-US" sz="20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、</a:t>
              </a:r>
              <a:r>
                <a:rPr lang="zh-CN" altLang="zh-CN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培养学生交往能力、规范的口头语表达和书面表</a:t>
              </a:r>
              <a:endPara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just" defTabSz="914400">
                <a:lnSpc>
                  <a:spcPts val="2500"/>
                </a:lnSpc>
              </a:pPr>
              <a:r>
                <a:rPr lang="zh-CN" altLang="zh-CN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            达的能力</a:t>
              </a:r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；</a:t>
              </a:r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just" defTabSz="914400">
                <a:lnSpc>
                  <a:spcPts val="2500"/>
                </a:lnSpc>
              </a:pPr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            </a:t>
              </a:r>
              <a:r>
                <a:rPr lang="en-US" altLang="zh-CN" sz="20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2</a:t>
              </a:r>
              <a:r>
                <a:rPr lang="zh-CN" altLang="en-US" sz="20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、</a:t>
              </a:r>
              <a:r>
                <a:rPr lang="zh-CN" altLang="zh-CN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培养学生热爱国语的情感</a:t>
              </a:r>
              <a:r>
                <a:rPr lang="zh-CN" altLang="en-US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和</a:t>
              </a:r>
              <a:r>
                <a:rPr lang="zh-CN" altLang="zh-CN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学习、运用语文的能</a:t>
              </a:r>
              <a:endPara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just" defTabSz="914400">
                <a:lnSpc>
                  <a:spcPts val="2500"/>
                </a:lnSpc>
              </a:pPr>
              <a:r>
                <a:rPr lang="zh-CN" altLang="zh-CN" sz="20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            力，提高学生</a:t>
              </a:r>
              <a:r>
                <a:rPr lang="zh-CN" altLang="zh-CN" sz="1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的语文素养。</a:t>
              </a:r>
              <a:endParaRPr lang="zh-CN" altLang="zh-CN" sz="1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2236" name="TextBox 18"/>
            <p:cNvSpPr txBox="1"/>
            <p:nvPr/>
          </p:nvSpPr>
          <p:spPr>
            <a:xfrm>
              <a:off x="1785620" y="6197938"/>
              <a:ext cx="7093586" cy="1796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1</a:t>
              </a:r>
              <a:r>
                <a:rPr lang="zh-CN" altLang="en-US" sz="20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、小学口头作文教学的现状及成因研究。</a:t>
              </a:r>
              <a:endParaRPr lang="zh-CN" altLang="en-US" sz="20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2</a:t>
              </a:r>
              <a:r>
                <a:rPr lang="zh-CN" altLang="en-US" sz="20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、口头作文教学的一般规律（原则、途径、训练方法等策略的研究）。</a:t>
              </a:r>
              <a:endParaRPr lang="zh-CN" altLang="en-US" sz="20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3</a:t>
              </a:r>
              <a:r>
                <a:rPr lang="zh-CN" altLang="en-US" sz="20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、口头作文教学评价策略的研究。</a:t>
              </a:r>
              <a:endParaRPr lang="zh-CN" altLang="en-US" sz="20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4</a:t>
              </a:r>
              <a:r>
                <a:rPr lang="zh-CN" altLang="en-US" sz="2000" dirty="0">
                  <a:solidFill>
                    <a:srgbClr val="0070C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、口头作文的校本课程开发。</a:t>
              </a:r>
              <a:endParaRPr lang="zh-CN" altLang="en-US" sz="20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3" name="左大括号 22"/>
            <p:cNvSpPr/>
            <p:nvPr/>
          </p:nvSpPr>
          <p:spPr>
            <a:xfrm>
              <a:off x="1173480" y="3914915"/>
              <a:ext cx="409575" cy="1776142"/>
            </a:xfrm>
            <a:prstGeom prst="leftBrac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左大括号 23"/>
            <p:cNvSpPr/>
            <p:nvPr/>
          </p:nvSpPr>
          <p:spPr>
            <a:xfrm>
              <a:off x="1184275" y="6377494"/>
              <a:ext cx="387350" cy="1187431"/>
            </a:xfrm>
            <a:prstGeom prst="leftBrac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5" name="直接箭头连接符 4"/>
          <p:cNvCxnSpPr/>
          <p:nvPr/>
        </p:nvCxnSpPr>
        <p:spPr>
          <a:xfrm>
            <a:off x="1048385" y="1649095"/>
            <a:ext cx="452120" cy="825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>
            <a:off x="762635" y="1938020"/>
            <a:ext cx="1905" cy="129095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769620" y="3706495"/>
            <a:ext cx="0" cy="180213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53250" name="标题 2"/>
          <p:cNvSpPr>
            <a:spLocks noGrp="1"/>
          </p:cNvSpPr>
          <p:nvPr>
            <p:ph type="title"/>
          </p:nvPr>
        </p:nvSpPr>
        <p:spPr>
          <a:xfrm>
            <a:off x="0" y="304800"/>
            <a:ext cx="8153400" cy="609600"/>
          </a:xfrm>
        </p:spPr>
        <p:txBody>
          <a:bodyPr wrap="square" lIns="91440" tIns="45720" rIns="91440" bIns="45720" anchor="ctr"/>
          <a:lstStyle/>
          <a:p>
            <a:r>
              <a:rPr lang="zh-CN" altLang="en-US" sz="28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（四）简练并正确表述研究的方法与思路</a:t>
            </a:r>
            <a:endParaRPr lang="zh-CN" altLang="en-US" sz="28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935371" y="1898589"/>
            <a:ext cx="7189365" cy="2798746"/>
          </a:xfrm>
          <a:prstGeom prst="round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8622" y="2174577"/>
            <a:ext cx="6962862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en-US" altLang="zh-CN" dirty="0">
                <a:solidFill>
                  <a:srgbClr val="FF0000"/>
                </a:solidFill>
                <a:ea typeface="华文新魏" panose="02010800040101010101" pitchFamily="2" charset="-122"/>
                <a:sym typeface="+mn-ea"/>
              </a:rPr>
              <a:t>      </a:t>
            </a:r>
            <a:r>
              <a:rPr lang="zh-CN" altLang="en-US" sz="2000" dirty="0">
                <a:solidFill>
                  <a:srgbClr val="FF0000"/>
                </a:solidFill>
                <a:ea typeface="华文新魏" panose="02010800040101010101" pitchFamily="2" charset="-122"/>
                <a:sym typeface="+mn-ea"/>
              </a:rPr>
              <a:t>忽视研究方法的思考和</a:t>
            </a:r>
            <a:r>
              <a:rPr lang="zh-CN" altLang="en-US" sz="2000" dirty="0" smtClean="0">
                <a:solidFill>
                  <a:srgbClr val="FF0000"/>
                </a:solidFill>
                <a:ea typeface="华文新魏" panose="02010800040101010101" pitchFamily="2" charset="-122"/>
                <a:sym typeface="+mn-ea"/>
              </a:rPr>
              <a:t>设计</a:t>
            </a:r>
            <a:r>
              <a:rPr lang="zh-CN" altLang="en-US" sz="2000" dirty="0">
                <a:solidFill>
                  <a:srgbClr val="FF0000"/>
                </a:solidFill>
                <a:ea typeface="华文新魏" panose="02010800040101010101" pitchFamily="2" charset="-122"/>
                <a:sym typeface="+mn-ea"/>
              </a:rPr>
              <a:t>；</a:t>
            </a:r>
            <a:r>
              <a:rPr lang="zh-CN" altLang="en-US" sz="2000" dirty="0" smtClean="0">
                <a:solidFill>
                  <a:srgbClr val="FF0000"/>
                </a:solidFill>
                <a:ea typeface="华文新魏" panose="02010800040101010101" pitchFamily="2" charset="-122"/>
                <a:sym typeface="+mn-ea"/>
              </a:rPr>
              <a:t>研究</a:t>
            </a:r>
            <a:r>
              <a:rPr lang="zh-CN" altLang="en-US" sz="2000" dirty="0">
                <a:solidFill>
                  <a:srgbClr val="FF0000"/>
                </a:solidFill>
                <a:ea typeface="华文新魏" panose="02010800040101010101" pitchFamily="2" charset="-122"/>
                <a:sym typeface="+mn-ea"/>
              </a:rPr>
              <a:t>方法单纯、零散不成</a:t>
            </a:r>
            <a:r>
              <a:rPr lang="zh-CN" altLang="en-US" sz="2000" dirty="0" smtClean="0">
                <a:solidFill>
                  <a:srgbClr val="FF0000"/>
                </a:solidFill>
                <a:ea typeface="华文新魏" panose="02010800040101010101" pitchFamily="2" charset="-122"/>
                <a:sym typeface="+mn-ea"/>
              </a:rPr>
              <a:t>逻辑。是中小学</a:t>
            </a:r>
            <a:r>
              <a:rPr lang="zh-CN" altLang="en-US" sz="2000" dirty="0">
                <a:solidFill>
                  <a:srgbClr val="FF0000"/>
                </a:solidFill>
                <a:ea typeface="华文新魏" panose="02010800040101010101" pitchFamily="2" charset="-122"/>
                <a:sym typeface="+mn-ea"/>
              </a:rPr>
              <a:t>教师研究普遍存在的问题之四</a:t>
            </a:r>
            <a:r>
              <a:rPr lang="zh-CN" altLang="en-US" sz="2000" dirty="0" smtClean="0">
                <a:solidFill>
                  <a:srgbClr val="FF0000"/>
                </a:solidFill>
                <a:ea typeface="华文新魏" panose="02010800040101010101" pitchFamily="2" charset="-122"/>
                <a:sym typeface="+mn-ea"/>
              </a:rPr>
              <a:t>。</a:t>
            </a:r>
            <a:endParaRPr lang="en-US" altLang="zh-CN" sz="2000" dirty="0" smtClean="0">
              <a:solidFill>
                <a:srgbClr val="FF0000"/>
              </a:solidFill>
              <a:ea typeface="华文新魏" panose="02010800040101010101" pitchFamily="2" charset="-122"/>
              <a:sym typeface="+mn-ea"/>
            </a:endParaRPr>
          </a:p>
          <a:p>
            <a:pPr>
              <a:buNone/>
            </a:pPr>
            <a:r>
              <a:rPr lang="en-US" altLang="zh-CN" sz="2000" dirty="0">
                <a:solidFill>
                  <a:srgbClr val="FF0000"/>
                </a:solidFill>
                <a:ea typeface="华文新魏" panose="02010800040101010101" pitchFamily="2" charset="-122"/>
                <a:sym typeface="+mn-ea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ea typeface="华文新魏" panose="02010800040101010101" pitchFamily="2" charset="-122"/>
                <a:sym typeface="+mn-ea"/>
              </a:rPr>
              <a:t>     </a:t>
            </a:r>
            <a:r>
              <a:rPr lang="zh-CN" altLang="en-US" sz="2000" dirty="0" smtClean="0">
                <a:ea typeface="华文新魏" panose="02010800040101010101" pitchFamily="2" charset="-122"/>
                <a:sym typeface="+mn-ea"/>
              </a:rPr>
              <a:t>大多数中小学教师研究中阐述的研究方法是技术性方法，而且不够全面、系统。对许多研究报告的分析表明</a:t>
            </a:r>
            <a:r>
              <a:rPr lang="en-US" altLang="zh-CN" sz="2000" dirty="0" smtClean="0">
                <a:ea typeface="华文新魏" panose="02010800040101010101" pitchFamily="2" charset="-122"/>
                <a:sym typeface="+mn-ea"/>
              </a:rPr>
              <a:t>,</a:t>
            </a:r>
            <a:r>
              <a:rPr lang="zh-CN" altLang="en-US" sz="2000" dirty="0" smtClean="0">
                <a:ea typeface="华文新魏" panose="02010800040101010101" pitchFamily="2" charset="-122"/>
                <a:sym typeface="+mn-ea"/>
              </a:rPr>
              <a:t>中小学教师普遍淡薄对研究方法的选择与设计。阐述的研究方法要么是简单罗列技术方法，要么是方法与研究关联度低下。这样的研究只能是事陪功半，或者是研究失败。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algn="l">
              <a:buClr>
                <a:srgbClr val="003300"/>
              </a:buClr>
            </a:pPr>
            <a:endParaRPr lang="en-US" altLang="ko-KR" sz="3600" b="1">
              <a:solidFill>
                <a:srgbClr val="003300"/>
              </a:solidFill>
              <a:ea typeface="Gulim" panose="020B0600000101010101" charset="-127"/>
            </a:endParaRPr>
          </a:p>
        </p:txBody>
      </p:sp>
      <p:sp>
        <p:nvSpPr>
          <p:cNvPr id="53250" name="标题 2"/>
          <p:cNvSpPr>
            <a:spLocks noGrp="1"/>
          </p:cNvSpPr>
          <p:nvPr>
            <p:ph type="title"/>
          </p:nvPr>
        </p:nvSpPr>
        <p:spPr>
          <a:xfrm>
            <a:off x="211123" y="363538"/>
            <a:ext cx="8153400" cy="609600"/>
          </a:xfrm>
        </p:spPr>
        <p:txBody>
          <a:bodyPr wrap="square" lIns="91440" tIns="45720" rIns="91440" bIns="45720" anchor="ctr"/>
          <a:lstStyle/>
          <a:p>
            <a:r>
              <a:rPr lang="zh-CN" altLang="en-US" sz="28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（四）简练并正确表述研究的方法与思路</a:t>
            </a:r>
            <a:endParaRPr lang="zh-CN" altLang="en-US" sz="28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3249" name="内容占位符 1"/>
          <p:cNvSpPr>
            <a:spLocks noGrp="1"/>
          </p:cNvSpPr>
          <p:nvPr>
            <p:ph idx="1"/>
          </p:nvPr>
        </p:nvSpPr>
        <p:spPr>
          <a:xfrm>
            <a:off x="729842" y="1219200"/>
            <a:ext cx="8020359" cy="5638800"/>
          </a:xfrm>
        </p:spPr>
        <p:txBody>
          <a:bodyPr wrap="square" lIns="91440" tIns="45720" rIns="91440" bIns="45720" anchor="t"/>
          <a:lstStyle/>
          <a:p>
            <a:pPr>
              <a:buNone/>
            </a:pPr>
            <a:r>
              <a:rPr lang="en-US" altLang="zh-CN" sz="2000" b="0" dirty="0">
                <a:solidFill>
                  <a:srgbClr val="FF0000"/>
                </a:solidFill>
                <a:ea typeface="华文新魏" panose="02010800040101010101" pitchFamily="2" charset="-122"/>
              </a:rPr>
              <a:t>  </a:t>
            </a:r>
            <a:r>
              <a:rPr lang="en-US" altLang="zh-CN" sz="2000" b="0" dirty="0">
                <a:solidFill>
                  <a:srgbClr val="C00000"/>
                </a:solidFill>
                <a:ea typeface="华文新魏" panose="02010800040101010101" pitchFamily="2" charset="-122"/>
              </a:rPr>
              <a:t> 1</a:t>
            </a:r>
            <a:r>
              <a:rPr lang="zh-CN" altLang="en-US" sz="2000" b="0" dirty="0">
                <a:solidFill>
                  <a:srgbClr val="C00000"/>
                </a:solidFill>
                <a:ea typeface="华文新魏" panose="02010800040101010101" pitchFamily="2" charset="-122"/>
              </a:rPr>
              <a:t>、研究方法基本含义：</a:t>
            </a:r>
            <a:endParaRPr lang="zh-CN" altLang="en-US" sz="2000" b="0" dirty="0">
              <a:solidFill>
                <a:srgbClr val="C00000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>
                <a:solidFill>
                  <a:schemeClr val="tx1"/>
                </a:solidFill>
                <a:ea typeface="华文新魏" panose="02010800040101010101" pitchFamily="2" charset="-122"/>
              </a:rPr>
              <a:t>   </a:t>
            </a:r>
            <a:r>
              <a:rPr lang="zh-CN" altLang="en-US" sz="2000" b="0" dirty="0">
                <a:solidFill>
                  <a:srgbClr val="C00000"/>
                </a:solidFill>
                <a:ea typeface="华文新魏" panose="02010800040101010101" pitchFamily="2" charset="-122"/>
              </a:rPr>
              <a:t>基本含义：</a:t>
            </a:r>
            <a:r>
              <a:rPr lang="zh-CN" altLang="en-US" sz="2000" b="0" dirty="0">
                <a:solidFill>
                  <a:schemeClr val="tx1"/>
                </a:solidFill>
                <a:ea typeface="华文新魏" panose="02010800040101010101" pitchFamily="2" charset="-122"/>
              </a:rPr>
              <a:t>研究方法是研究工作的基本思路、操作手段、操作程序、</a:t>
            </a:r>
            <a:endParaRPr lang="zh-CN" altLang="en-US" sz="2000" b="0" dirty="0">
              <a:solidFill>
                <a:schemeClr val="tx1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>
                <a:solidFill>
                  <a:schemeClr val="tx1"/>
                </a:solidFill>
                <a:ea typeface="华文新魏" panose="02010800040101010101" pitchFamily="2" charset="-122"/>
              </a:rPr>
              <a:t>实施路径的综合思考与设计。</a:t>
            </a:r>
            <a:endParaRPr lang="zh-CN" altLang="en-US" sz="2000" b="0" dirty="0">
              <a:solidFill>
                <a:schemeClr val="tx1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>
                <a:solidFill>
                  <a:schemeClr val="tx1"/>
                </a:solidFill>
                <a:ea typeface="华文新魏" panose="02010800040101010101" pitchFamily="2" charset="-122"/>
              </a:rPr>
              <a:t>   </a:t>
            </a:r>
            <a:r>
              <a:rPr lang="zh-CN" altLang="en-US" sz="2000" b="0" dirty="0">
                <a:solidFill>
                  <a:srgbClr val="C00000"/>
                </a:solidFill>
                <a:ea typeface="华文新魏" panose="02010800040101010101" pitchFamily="2" charset="-122"/>
              </a:rPr>
              <a:t>功能作用：</a:t>
            </a:r>
            <a:r>
              <a:rPr lang="zh-CN" altLang="en-US" sz="2000" b="0" dirty="0">
                <a:solidFill>
                  <a:schemeClr val="tx1"/>
                </a:solidFill>
                <a:ea typeface="华文新魏" panose="02010800040101010101" pitchFamily="2" charset="-122"/>
              </a:rPr>
              <a:t>一方面能明确研究工作</a:t>
            </a:r>
            <a:r>
              <a:rPr lang="zh-CN" altLang="en-US" sz="2000" b="0" dirty="0" smtClean="0">
                <a:solidFill>
                  <a:schemeClr val="tx1"/>
                </a:solidFill>
                <a:ea typeface="华文新魏" panose="02010800040101010101" pitchFamily="2" charset="-122"/>
              </a:rPr>
              <a:t>的方向、路线、操作</a:t>
            </a:r>
            <a:r>
              <a:rPr lang="zh-CN" altLang="en-US" sz="2000" b="0" dirty="0">
                <a:solidFill>
                  <a:schemeClr val="tx1"/>
                </a:solidFill>
                <a:ea typeface="华文新魏" panose="02010800040101010101" pitchFamily="2" charset="-122"/>
              </a:rPr>
              <a:t>体系，</a:t>
            </a:r>
            <a:r>
              <a:rPr lang="zh-CN" altLang="en-US" sz="2000" b="0" dirty="0" smtClean="0">
                <a:solidFill>
                  <a:schemeClr val="tx1"/>
                </a:solidFill>
                <a:ea typeface="华文新魏" panose="02010800040101010101" pitchFamily="2" charset="-122"/>
              </a:rPr>
              <a:t>指导</a:t>
            </a:r>
            <a:endParaRPr lang="en-US" altLang="zh-CN" sz="2000" b="0" dirty="0" smtClean="0">
              <a:solidFill>
                <a:schemeClr val="tx1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 smtClean="0">
                <a:solidFill>
                  <a:schemeClr val="tx1"/>
                </a:solidFill>
                <a:ea typeface="华文新魏" panose="02010800040101010101" pitchFamily="2" charset="-122"/>
              </a:rPr>
              <a:t>课题</a:t>
            </a:r>
            <a:r>
              <a:rPr lang="zh-CN" altLang="en-US" sz="2000" b="0" dirty="0">
                <a:solidFill>
                  <a:schemeClr val="tx1"/>
                </a:solidFill>
                <a:ea typeface="华文新魏" panose="02010800040101010101" pitchFamily="2" charset="-122"/>
              </a:rPr>
              <a:t>研究</a:t>
            </a:r>
            <a:r>
              <a:rPr lang="zh-CN" altLang="en-US" sz="2000" b="0" dirty="0" smtClean="0">
                <a:solidFill>
                  <a:schemeClr val="tx1"/>
                </a:solidFill>
                <a:ea typeface="华文新魏" panose="02010800040101010101" pitchFamily="2" charset="-122"/>
              </a:rPr>
              <a:t>参与人员</a:t>
            </a:r>
            <a:r>
              <a:rPr lang="zh-CN" altLang="en-US" sz="2000" b="0" dirty="0">
                <a:solidFill>
                  <a:schemeClr val="tx1"/>
                </a:solidFill>
                <a:ea typeface="华文新魏" panose="02010800040101010101" pitchFamily="2" charset="-122"/>
              </a:rPr>
              <a:t>主动独立进行研究，另一方面提升申请</a:t>
            </a:r>
            <a:r>
              <a:rPr lang="zh-CN" altLang="en-US" sz="2000" b="0" dirty="0" smtClean="0">
                <a:solidFill>
                  <a:schemeClr val="tx1"/>
                </a:solidFill>
                <a:ea typeface="华文新魏" panose="02010800040101010101" pitchFamily="2" charset="-122"/>
              </a:rPr>
              <a:t>立项或评奖</a:t>
            </a:r>
            <a:endParaRPr lang="en-US" altLang="zh-CN" sz="2000" b="0" dirty="0" smtClean="0">
              <a:solidFill>
                <a:schemeClr val="tx1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 smtClean="0">
                <a:solidFill>
                  <a:schemeClr val="tx1"/>
                </a:solidFill>
                <a:ea typeface="华文新魏" panose="02010800040101010101" pitchFamily="2" charset="-122"/>
              </a:rPr>
              <a:t>的</a:t>
            </a:r>
            <a:r>
              <a:rPr lang="zh-CN" altLang="en-US" sz="2000" b="0" dirty="0">
                <a:solidFill>
                  <a:schemeClr val="tx1"/>
                </a:solidFill>
                <a:ea typeface="华文新魏" panose="02010800040101010101" pitchFamily="2" charset="-122"/>
              </a:rPr>
              <a:t>信度</a:t>
            </a:r>
            <a:r>
              <a:rPr lang="zh-CN" altLang="en-US" sz="2000" b="0" dirty="0" smtClean="0">
                <a:solidFill>
                  <a:schemeClr val="tx1"/>
                </a:solidFill>
                <a:ea typeface="华文新魏" panose="02010800040101010101" pitchFamily="2" charset="-122"/>
              </a:rPr>
              <a:t>。</a:t>
            </a:r>
            <a:endParaRPr lang="en-US" altLang="zh-CN" sz="2000" b="0" dirty="0" smtClean="0">
              <a:solidFill>
                <a:schemeClr val="tx1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 smtClean="0">
                <a:solidFill>
                  <a:schemeClr val="tx1"/>
                </a:solidFill>
                <a:ea typeface="华文新魏" panose="02010800040101010101" pitchFamily="2" charset="-122"/>
              </a:rPr>
              <a:t>   </a:t>
            </a:r>
            <a:r>
              <a:rPr lang="zh-CN" altLang="en-US" sz="2000" b="0" dirty="0" smtClean="0">
                <a:solidFill>
                  <a:srgbClr val="C00000"/>
                </a:solidFill>
                <a:ea typeface="华文新魏" panose="02010800040101010101" pitchFamily="2" charset="-122"/>
              </a:rPr>
              <a:t>研究</a:t>
            </a:r>
            <a:r>
              <a:rPr lang="zh-CN" altLang="en-US" sz="2000" b="0" dirty="0">
                <a:solidFill>
                  <a:srgbClr val="C00000"/>
                </a:solidFill>
                <a:ea typeface="华文新魏" panose="02010800040101010101" pitchFamily="2" charset="-122"/>
              </a:rPr>
              <a:t>方法</a:t>
            </a:r>
            <a:r>
              <a:rPr lang="zh-CN" altLang="en-US" sz="2000" b="0" dirty="0" smtClean="0">
                <a:solidFill>
                  <a:srgbClr val="C00000"/>
                </a:solidFill>
                <a:ea typeface="华文新魏" panose="02010800040101010101" pitchFamily="2" charset="-122"/>
              </a:rPr>
              <a:t>主要包括</a:t>
            </a:r>
            <a:r>
              <a:rPr lang="en-US" altLang="zh-CN" sz="2000" b="0" dirty="0">
                <a:solidFill>
                  <a:srgbClr val="C00000"/>
                </a:solidFill>
                <a:ea typeface="华文新魏" panose="02010800040101010101" pitchFamily="2" charset="-122"/>
              </a:rPr>
              <a:t>2</a:t>
            </a:r>
            <a:r>
              <a:rPr lang="zh-CN" altLang="en-US" sz="2000" b="0" dirty="0" smtClean="0">
                <a:solidFill>
                  <a:srgbClr val="C00000"/>
                </a:solidFill>
                <a:ea typeface="华文新魏" panose="02010800040101010101" pitchFamily="2" charset="-122"/>
              </a:rPr>
              <a:t>个各方面：</a:t>
            </a:r>
            <a:endParaRPr lang="zh-CN" altLang="en-US" sz="2000" b="0" dirty="0">
              <a:solidFill>
                <a:srgbClr val="C00000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>
                <a:solidFill>
                  <a:srgbClr val="C00000"/>
                </a:solidFill>
                <a:ea typeface="华文新魏" panose="02010800040101010101" pitchFamily="2" charset="-122"/>
              </a:rPr>
              <a:t>   </a:t>
            </a:r>
            <a:r>
              <a:rPr lang="zh-CN" altLang="en-US" sz="2000" b="0" dirty="0">
                <a:solidFill>
                  <a:srgbClr val="063CEA"/>
                </a:solidFill>
                <a:ea typeface="华文新魏" panose="02010800040101010101" pitchFamily="2" charset="-122"/>
              </a:rPr>
              <a:t>思想路线：</a:t>
            </a:r>
            <a:r>
              <a:rPr lang="zh-CN" altLang="en-US" sz="2000" b="0" dirty="0">
                <a:solidFill>
                  <a:srgbClr val="000000"/>
                </a:solidFill>
                <a:ea typeface="华文新魏" panose="02010800040101010101" pitchFamily="2" charset="-122"/>
              </a:rPr>
              <a:t>通常讲就是课题的研究思路，即解决问题的思路</a:t>
            </a:r>
            <a:r>
              <a:rPr lang="zh-CN" altLang="en-US" sz="2000" b="0" dirty="0" smtClean="0">
                <a:solidFill>
                  <a:srgbClr val="000000"/>
                </a:solidFill>
                <a:ea typeface="华文新魏" panose="02010800040101010101" pitchFamily="2" charset="-122"/>
              </a:rPr>
              <a:t>。如从</a:t>
            </a:r>
            <a:endParaRPr lang="en-US" altLang="zh-CN" sz="2000" b="0" dirty="0" smtClean="0">
              <a:solidFill>
                <a:srgbClr val="000000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 smtClean="0">
                <a:solidFill>
                  <a:srgbClr val="000000"/>
                </a:solidFill>
                <a:ea typeface="华文新魏" panose="02010800040101010101" pitchFamily="2" charset="-122"/>
              </a:rPr>
              <a:t>哪里入手，采用什么路径；以什么为主线；怎样展开；如何解决难点，</a:t>
            </a:r>
            <a:endParaRPr lang="en-US" altLang="zh-CN" sz="2000" b="0" dirty="0" smtClean="0">
              <a:solidFill>
                <a:srgbClr val="000000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 smtClean="0">
                <a:solidFill>
                  <a:srgbClr val="000000"/>
                </a:solidFill>
                <a:ea typeface="华文新魏" panose="02010800040101010101" pitchFamily="2" charset="-122"/>
              </a:rPr>
              <a:t>如何体现重点等。</a:t>
            </a:r>
            <a:endParaRPr lang="zh-CN" altLang="en-US" sz="2000" b="0" dirty="0" smtClean="0">
              <a:solidFill>
                <a:srgbClr val="000000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 smtClean="0">
                <a:solidFill>
                  <a:srgbClr val="C00000"/>
                </a:solidFill>
                <a:ea typeface="华文新魏" panose="02010800040101010101" pitchFamily="2" charset="-122"/>
              </a:rPr>
              <a:t>   </a:t>
            </a:r>
            <a:r>
              <a:rPr lang="zh-CN" altLang="en-US" sz="2000" b="0" dirty="0">
                <a:solidFill>
                  <a:srgbClr val="063CEA"/>
                </a:solidFill>
                <a:ea typeface="华文新魏" panose="02010800040101010101" pitchFamily="2" charset="-122"/>
              </a:rPr>
              <a:t>技术路线：</a:t>
            </a:r>
            <a:r>
              <a:rPr lang="zh-CN" altLang="en-US" sz="2000" b="0" dirty="0">
                <a:solidFill>
                  <a:srgbClr val="000000"/>
                </a:solidFill>
                <a:ea typeface="华文新魏" panose="02010800040101010101" pitchFamily="2" charset="-122"/>
              </a:rPr>
              <a:t>就是课题研究所采用技术手段。是具体的研究方法，</a:t>
            </a:r>
            <a:r>
              <a:rPr lang="zh-CN" altLang="en-US" sz="2000" b="0" dirty="0" smtClean="0">
                <a:solidFill>
                  <a:srgbClr val="000000"/>
                </a:solidFill>
                <a:ea typeface="华文新魏" panose="02010800040101010101" pitchFamily="2" charset="-122"/>
              </a:rPr>
              <a:t>如</a:t>
            </a:r>
            <a:endParaRPr lang="en-US" altLang="zh-CN" sz="2000" b="0" dirty="0" smtClean="0">
              <a:solidFill>
                <a:srgbClr val="000000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 smtClean="0">
                <a:solidFill>
                  <a:srgbClr val="000000"/>
                </a:solidFill>
                <a:ea typeface="华文新魏" panose="02010800040101010101" pitchFamily="2" charset="-122"/>
              </a:rPr>
              <a:t>观察</a:t>
            </a:r>
            <a:r>
              <a:rPr lang="zh-CN" altLang="en-US" sz="2000" b="0" dirty="0">
                <a:solidFill>
                  <a:srgbClr val="000000"/>
                </a:solidFill>
                <a:ea typeface="华文新魏" panose="02010800040101010101" pitchFamily="2" charset="-122"/>
              </a:rPr>
              <a:t>方法与观察途径，测量工具与测量方式，实验方式与实验</a:t>
            </a:r>
            <a:r>
              <a:rPr lang="zh-CN" altLang="en-US" sz="2000" b="0" dirty="0" smtClean="0">
                <a:solidFill>
                  <a:srgbClr val="000000"/>
                </a:solidFill>
                <a:ea typeface="华文新魏" panose="02010800040101010101" pitchFamily="2" charset="-122"/>
              </a:rPr>
              <a:t>程序，</a:t>
            </a:r>
            <a:endParaRPr lang="en-US" altLang="zh-CN" sz="2000" b="0" dirty="0" smtClean="0">
              <a:solidFill>
                <a:srgbClr val="000000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 smtClean="0">
                <a:solidFill>
                  <a:srgbClr val="000000"/>
                </a:solidFill>
                <a:ea typeface="华文新魏" panose="02010800040101010101" pitchFamily="2" charset="-122"/>
              </a:rPr>
              <a:t>哪些程序</a:t>
            </a:r>
            <a:r>
              <a:rPr lang="zh-CN" altLang="en-US" sz="2000" b="0" dirty="0">
                <a:solidFill>
                  <a:srgbClr val="000000"/>
                </a:solidFill>
                <a:ea typeface="华文新魏" panose="02010800040101010101" pitchFamily="2" charset="-122"/>
              </a:rPr>
              <a:t>在先哪些程序在后等。</a:t>
            </a:r>
            <a:endParaRPr lang="zh-CN" altLang="en-US" sz="2000" b="0" dirty="0">
              <a:solidFill>
                <a:srgbClr val="000000"/>
              </a:solidFill>
              <a:ea typeface="华文新魏" panose="02010800040101010101" pitchFamily="2" charset="-122"/>
            </a:endParaRPr>
          </a:p>
          <a:p>
            <a:pPr>
              <a:buNone/>
            </a:pPr>
            <a:endParaRPr lang="zh-CN" altLang="en-US" sz="2000" b="0" dirty="0">
              <a:solidFill>
                <a:srgbClr val="000000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200" y="1056640"/>
            <a:ext cx="794512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rgbClr val="C00000"/>
                </a:solidFill>
                <a:ea typeface="华文新魏" panose="02010800040101010101" pitchFamily="2" charset="-122"/>
                <a:sym typeface="+mn-ea"/>
              </a:rPr>
              <a:t>   </a:t>
            </a:r>
            <a:r>
              <a:rPr lang="en-US" altLang="zh-CN" sz="2400" dirty="0">
                <a:solidFill>
                  <a:srgbClr val="C00000"/>
                </a:solidFill>
                <a:ea typeface="华文新魏" panose="02010800040101010101" pitchFamily="2" charset="-122"/>
                <a:sym typeface="+mn-ea"/>
              </a:rPr>
              <a:t> 2</a:t>
            </a:r>
            <a:r>
              <a:rPr lang="zh-CN" altLang="en-US" sz="2400" dirty="0">
                <a:solidFill>
                  <a:srgbClr val="C00000"/>
                </a:solidFill>
                <a:ea typeface="华文新魏" panose="02010800040101010101" pitchFamily="2" charset="-122"/>
                <a:sym typeface="+mn-ea"/>
              </a:rPr>
              <a:t>、选择研究方法策略：</a:t>
            </a:r>
            <a:endParaRPr lang="en-US" altLang="zh-CN" sz="2400" b="0" dirty="0">
              <a:solidFill>
                <a:srgbClr val="C00000"/>
              </a:solidFill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rgbClr val="C00000"/>
                </a:solidFill>
                <a:ea typeface="华文新魏" panose="02010800040101010101" pitchFamily="2" charset="-122"/>
                <a:sym typeface="+mn-ea"/>
              </a:rPr>
              <a:t>    一是</a:t>
            </a:r>
            <a:r>
              <a:rPr lang="zh-CN" altLang="en-US" sz="2000" dirty="0">
                <a:solidFill>
                  <a:srgbClr val="000000"/>
                </a:solidFill>
                <a:ea typeface="华文新魏" panose="02010800040101010101" pitchFamily="2" charset="-122"/>
                <a:sym typeface="+mn-ea"/>
              </a:rPr>
              <a:t>从思想路线角度，沿着问题的性质、目标的要求、内容的情况考虑如下几个点：主线（贯穿始终要把握的原则）、重点、难点、突破点、展开路径等。这是个完整的思维方式，这些都找到了，思路就出来了。</a:t>
            </a:r>
            <a:endParaRPr lang="en-US" altLang="zh-CN" sz="2000" b="0" dirty="0">
              <a:solidFill>
                <a:srgbClr val="000000"/>
              </a:solidFill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rgbClr val="C00000"/>
                </a:solidFill>
                <a:ea typeface="华文新魏" panose="02010800040101010101" pitchFamily="2" charset="-122"/>
                <a:sym typeface="+mn-ea"/>
              </a:rPr>
              <a:t>    二是</a:t>
            </a:r>
            <a:r>
              <a:rPr lang="zh-CN" altLang="en-US" sz="2000" dirty="0">
                <a:solidFill>
                  <a:srgbClr val="000000"/>
                </a:solidFill>
                <a:ea typeface="华文新魏" panose="02010800040101010101" pitchFamily="2" charset="-122"/>
                <a:sym typeface="+mn-ea"/>
              </a:rPr>
              <a:t>技术路线角度，依据研究的内容和研究的条件确定具体的研究</a:t>
            </a:r>
            <a:r>
              <a:rPr lang="zh-CN" altLang="en-US" sz="2000" dirty="0" smtClean="0">
                <a:solidFill>
                  <a:srgbClr val="000000"/>
                </a:solidFill>
                <a:ea typeface="华文新魏" panose="02010800040101010101" pitchFamily="2" charset="-122"/>
                <a:sym typeface="+mn-ea"/>
              </a:rPr>
              <a:t>工具和方法</a:t>
            </a:r>
            <a:r>
              <a:rPr lang="zh-CN" altLang="en-US" sz="2000" dirty="0">
                <a:solidFill>
                  <a:srgbClr val="000000"/>
                </a:solidFill>
                <a:ea typeface="华文新魏" panose="02010800040101010101" pitchFamily="2" charset="-122"/>
                <a:sym typeface="+mn-ea"/>
              </a:rPr>
              <a:t>，比如：文献研究、调查研究、测量研究等。</a:t>
            </a:r>
            <a:endParaRPr lang="zh-CN" altLang="en-US" sz="2000" dirty="0"/>
          </a:p>
        </p:txBody>
      </p:sp>
      <p:sp>
        <p:nvSpPr>
          <p:cNvPr id="53250" name="标题 2"/>
          <p:cNvSpPr>
            <a:spLocks noGrp="1"/>
          </p:cNvSpPr>
          <p:nvPr>
            <p:ph type="title"/>
          </p:nvPr>
        </p:nvSpPr>
        <p:spPr>
          <a:xfrm>
            <a:off x="0" y="304800"/>
            <a:ext cx="8153400" cy="609600"/>
          </a:xfrm>
        </p:spPr>
        <p:txBody>
          <a:bodyPr wrap="square" lIns="91440" tIns="45720" rIns="91440" bIns="45720" anchor="ctr"/>
          <a:lstStyle/>
          <a:p>
            <a:r>
              <a:rPr lang="zh-CN" altLang="en-US" sz="28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（四）简练并正确表述研究的方法与思路</a:t>
            </a:r>
            <a:endParaRPr lang="zh-CN" altLang="en-US" sz="2800" b="0" dirty="0">
              <a:solidFill>
                <a:srgbClr val="1055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algn="l">
              <a:buClr>
                <a:srgbClr val="003300"/>
              </a:buClr>
            </a:pPr>
            <a:endParaRPr lang="en-US" altLang="ko-KR" sz="3600" b="1">
              <a:solidFill>
                <a:srgbClr val="003300"/>
              </a:solidFill>
              <a:ea typeface="Gulim" panose="020B0600000101010101" charset="-127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463550" y="304800"/>
            <a:ext cx="3264535" cy="533400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研究方法</a:t>
            </a:r>
            <a:r>
              <a:rPr lang="zh-CN" altLang="en-US" sz="2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举例一</a:t>
            </a:r>
            <a:endParaRPr lang="zh-CN" altLang="en-US" sz="24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5297" name="内容占位符 1"/>
          <p:cNvSpPr>
            <a:spLocks noGrp="1"/>
          </p:cNvSpPr>
          <p:nvPr>
            <p:ph idx="1"/>
          </p:nvPr>
        </p:nvSpPr>
        <p:spPr>
          <a:xfrm>
            <a:off x="534098" y="950752"/>
            <a:ext cx="8081395" cy="5718496"/>
          </a:xfrm>
        </p:spPr>
        <p:txBody>
          <a:bodyPr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小学语文口头作文教学实践研究（研究方法）</a:t>
            </a:r>
            <a:endParaRPr lang="zh-CN" altLang="en-US" sz="2400" b="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24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思想</a:t>
            </a:r>
            <a:r>
              <a:rPr lang="zh-CN" altLang="en-US" sz="24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路线：</a:t>
            </a:r>
            <a:endParaRPr lang="en-US" altLang="zh-CN" sz="24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>
              <a:buClr>
                <a:srgbClr val="003300"/>
              </a:buClr>
              <a:buNone/>
            </a:pPr>
            <a:r>
              <a:rPr lang="zh-CN" altLang="en-US" sz="2000" b="0" dirty="0" smtClean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切入点</a:t>
            </a:r>
            <a:r>
              <a:rPr lang="en-US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调查研究（理清和明确研究的问题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）；</a:t>
            </a:r>
            <a:endParaRPr lang="en-US" altLang="zh-CN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>
              <a:buClr>
                <a:srgbClr val="003300"/>
              </a:buClr>
              <a:buNone/>
            </a:pPr>
            <a:r>
              <a:rPr lang="zh-CN" altLang="en-US" sz="2000" b="0" dirty="0" smtClean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主线</a:t>
            </a:r>
            <a:r>
              <a:rPr lang="en-US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培养学生书面作文能力（通过</a:t>
            </a:r>
            <a:r>
              <a:rPr lang="zh-CN" altLang="en-US" sz="2000" b="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口头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提高</a:t>
            </a:r>
            <a:r>
              <a:rPr lang="zh-CN" altLang="en-US" sz="2000" b="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书面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，主体思想）；                          </a:t>
            </a:r>
            <a:endParaRPr lang="en-US" altLang="zh-CN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>
              <a:buClr>
                <a:srgbClr val="003300"/>
              </a:buClr>
              <a:buNone/>
            </a:pPr>
            <a:r>
              <a:rPr lang="zh-CN" altLang="en-US" sz="2000" b="0" dirty="0" smtClean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重点与难点</a:t>
            </a:r>
            <a:r>
              <a:rPr lang="en-US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教学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策略与评价 ；      </a:t>
            </a:r>
            <a:endParaRPr lang="en-US" altLang="zh-CN" sz="2000" b="0" dirty="0" smtClean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>
              <a:buClr>
                <a:srgbClr val="003300"/>
              </a:buClr>
              <a:buNone/>
            </a:pPr>
            <a:r>
              <a:rPr lang="zh-CN" altLang="en-US" sz="2000" b="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突破口与展开</a:t>
            </a:r>
            <a:r>
              <a:rPr lang="zh-CN" altLang="en-US" sz="20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路径</a:t>
            </a:r>
            <a:r>
              <a:rPr lang="en-US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“绘画”与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“作文”结合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校本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课程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开发。</a:t>
            </a:r>
            <a:endParaRPr lang="zh-CN" altLang="zh-CN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技术路线：</a:t>
            </a:r>
            <a:r>
              <a:rPr lang="en-US" altLang="zh-CN" sz="20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endParaRPr lang="en-US" altLang="zh-CN" sz="2000" b="0" dirty="0" smtClean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en-US" altLang="zh-CN" sz="20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en-US" altLang="zh-CN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zh-CN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文献检索法。</a:t>
            </a:r>
            <a:r>
              <a:rPr lang="zh-CN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通过报刊检索、网络检索等途径，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搜集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并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整理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（归纳、分析、提炼）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国内外关文献资料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。为研究提供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科学</a:t>
            </a:r>
            <a:r>
              <a:rPr lang="zh-CN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的理论指导和借鉴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提高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</a:t>
            </a:r>
            <a:r>
              <a:rPr lang="zh-CN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的科学性和先导性。</a:t>
            </a:r>
            <a:endParaRPr lang="zh-CN" altLang="zh-CN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2.</a:t>
            </a:r>
            <a:r>
              <a:rPr lang="zh-CN" altLang="zh-CN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调查研究法</a:t>
            </a:r>
            <a:r>
              <a:rPr lang="zh-CN" altLang="zh-CN" sz="20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通过问卷等方式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收集资料并</a:t>
            </a:r>
            <a:r>
              <a:rPr lang="zh-CN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处理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明确背景情况，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提炼出这些现象背后内在原因，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理清要研究的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问题，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预设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解决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问题的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办法</a:t>
            </a:r>
            <a:r>
              <a:rPr lang="zh-CN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3</a:t>
            </a:r>
            <a:r>
              <a:rPr lang="en-US" altLang="zh-CN" sz="20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zh-CN" sz="2000" b="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行动</a:t>
            </a:r>
            <a:r>
              <a:rPr lang="zh-CN" altLang="zh-CN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研究法、</a:t>
            </a:r>
            <a:r>
              <a:rPr lang="zh-CN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观察法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实验法、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经验</a:t>
            </a:r>
            <a:r>
              <a:rPr lang="zh-CN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总结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法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等，</a:t>
            </a:r>
            <a:r>
              <a:rPr lang="zh-CN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</a:t>
            </a:r>
            <a:r>
              <a:rPr lang="zh-CN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实践和研究过程中，不断发现问题，探究原因，解决问题，总结经验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，不断修改和完善</a:t>
            </a:r>
            <a:r>
              <a:rPr lang="zh-CN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endParaRPr lang="en-US" altLang="zh-CN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endParaRPr lang="zh-CN" altLang="en-US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2246" name="文本框 2"/>
          <p:cNvSpPr txBox="1"/>
          <p:nvPr/>
        </p:nvSpPr>
        <p:spPr>
          <a:xfrm>
            <a:off x="4215130" y="454025"/>
            <a:ext cx="2685415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通化县实验小学   刘福贤</a:t>
            </a:r>
            <a:endParaRPr lang="zh-CN" altLang="en-US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533400" y="304800"/>
            <a:ext cx="2455545" cy="533400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研究方法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举例二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4273" name="内容占位符 1"/>
          <p:cNvSpPr>
            <a:spLocks noGrp="1"/>
          </p:cNvSpPr>
          <p:nvPr>
            <p:ph idx="1"/>
          </p:nvPr>
        </p:nvSpPr>
        <p:spPr>
          <a:xfrm>
            <a:off x="533400" y="990600"/>
            <a:ext cx="7924800" cy="5410200"/>
          </a:xfrm>
        </p:spPr>
        <p:txBody>
          <a:bodyPr wrap="square" lIns="91440" tIns="45720" rIns="91440" bIns="45720" anchor="t"/>
          <a:lstStyle/>
          <a:p>
            <a:pPr>
              <a:buNone/>
            </a:pPr>
            <a:r>
              <a:rPr lang="zh-CN" altLang="en-US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语文学科语感教学的理论与实践研究（研究方法）</a:t>
            </a:r>
            <a:endParaRPr lang="zh-CN" altLang="en-US" sz="20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思想路线：</a:t>
            </a:r>
            <a:endParaRPr lang="zh-CN" altLang="en-US" sz="20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en-US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、以语感教学为核心</a:t>
            </a:r>
            <a:r>
              <a:rPr lang="zh-CN" altLang="en-US" sz="20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（确定研究性质）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endParaRPr lang="zh-CN" altLang="en-US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en-US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、以培养学生学会自主学习，纠正语文技术性教学问题为主线</a:t>
            </a:r>
            <a:r>
              <a:rPr lang="zh-CN" altLang="en-US" sz="20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zh-CN" altLang="en-US" sz="2000" b="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确定了贯穿始终的原则，即主线</a:t>
            </a:r>
            <a:r>
              <a:rPr lang="zh-CN" altLang="en-US" sz="20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sz="2000" b="0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en-US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、从教师培训入手</a:t>
            </a:r>
            <a:r>
              <a:rPr lang="zh-CN" altLang="en-US" sz="20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（确定切入点）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endParaRPr lang="zh-CN" altLang="en-US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en-US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、从抓创新阅读方法开始，在课堂教学和课后阅读等方面展开</a:t>
            </a:r>
            <a:r>
              <a:rPr lang="zh-CN" altLang="en-US" sz="20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（确定路径）</a:t>
            </a:r>
            <a:endParaRPr lang="en-US" altLang="zh-CN" sz="2000" b="0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2000" b="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技术路线：</a:t>
            </a:r>
            <a:endParaRPr lang="zh-CN" altLang="en-US" sz="2000" b="0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en-US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、从调查学生语感意识与学习现状开始；</a:t>
            </a:r>
            <a:r>
              <a:rPr lang="zh-CN" altLang="en-US" sz="20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（调查法）</a:t>
            </a:r>
            <a:endParaRPr lang="zh-CN" altLang="en-US" sz="2000" b="0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en-US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、通过文献方式比较现有的几种语感教学方式，判断现有语感理论与实践与学生语感学习现状的关系，同时判断对现有理论与实践的改进与创新；</a:t>
            </a:r>
            <a:r>
              <a:rPr lang="zh-CN" altLang="en-US" sz="2000" b="0" dirty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（文献法）</a:t>
            </a:r>
            <a:endParaRPr lang="zh-CN" altLang="en-US" sz="2000" b="0" dirty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en-US" altLang="zh-CN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、设计适合本地学生学习和教学的语感教学模式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  </a:t>
            </a:r>
            <a:r>
              <a:rPr lang="zh-CN" altLang="en-US" sz="2000" b="0" dirty="0" smtClean="0">
                <a:solidFill>
                  <a:srgbClr val="063CE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（行动研究法）</a:t>
            </a:r>
            <a:endParaRPr lang="en-US" altLang="zh-CN" sz="2000" b="0" dirty="0" smtClean="0">
              <a:solidFill>
                <a:srgbClr val="063CEA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buNone/>
            </a:pPr>
            <a:r>
              <a:rPr lang="en-US" altLang="zh-CN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2000" b="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、进行</a:t>
            </a:r>
            <a:r>
              <a:rPr lang="zh-CN" altLang="en-US" sz="2000" b="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实验验证。</a:t>
            </a:r>
            <a:endParaRPr lang="zh-CN" altLang="en-US" sz="2000" b="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2000" dirty="0"/>
          </a:p>
        </p:txBody>
      </p:sp>
      <p:cxnSp>
        <p:nvCxnSpPr>
          <p:cNvPr id="3" name="直接箭头连接符 2"/>
          <p:cNvCxnSpPr/>
          <p:nvPr/>
        </p:nvCxnSpPr>
        <p:spPr>
          <a:xfrm>
            <a:off x="6233020" y="5729681"/>
            <a:ext cx="285226" cy="0"/>
          </a:xfrm>
          <a:prstGeom prst="straightConnector1">
            <a:avLst/>
          </a:prstGeom>
          <a:ln w="9525">
            <a:solidFill>
              <a:srgbClr val="063CE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52176" y="6132352"/>
            <a:ext cx="880844" cy="0"/>
          </a:xfrm>
          <a:prstGeom prst="line">
            <a:avLst/>
          </a:prstGeom>
          <a:ln w="9525">
            <a:solidFill>
              <a:srgbClr val="063C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6233020" y="5872294"/>
            <a:ext cx="285226" cy="260058"/>
          </a:xfrm>
          <a:prstGeom prst="straightConnector1">
            <a:avLst/>
          </a:prstGeom>
          <a:ln w="9525">
            <a:solidFill>
              <a:srgbClr val="063CE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474663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654341" y="1529535"/>
            <a:ext cx="7617204" cy="49530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基本含义：</a:t>
            </a:r>
            <a:r>
              <a:rPr lang="en-US" altLang="zh-CN" sz="24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</a:t>
            </a:r>
            <a:endParaRPr lang="en-US" altLang="zh-CN" sz="2400" b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0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r>
              <a:rPr lang="en-US" altLang="zh-CN" sz="2000" b="0" dirty="0" smtClean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</a:t>
            </a:r>
            <a:r>
              <a:rPr lang="en-US" altLang="zh-CN" sz="2000" b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r>
              <a:rPr lang="en-US" altLang="zh-CN" sz="24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1</a:t>
            </a:r>
            <a:r>
              <a:rPr lang="zh-CN" altLang="en-US" sz="2400" b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</a:t>
            </a:r>
            <a:r>
              <a:rPr lang="zh-CN" altLang="en-US" sz="2400" b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工作内容看，</a:t>
            </a:r>
            <a:r>
              <a:rPr lang="zh-CN" altLang="zh-CN" sz="2400" b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科学研究是回答未知问题的信息收集、分析、评价、提炼</a:t>
            </a:r>
            <a:r>
              <a:rPr lang="zh-CN" altLang="en-US" sz="2400" b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和概括</a:t>
            </a:r>
            <a:r>
              <a:rPr lang="zh-CN" altLang="zh-CN" sz="2400" b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的过程。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400" b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</a:t>
            </a:r>
            <a:r>
              <a:rPr lang="en-US" altLang="zh-CN" sz="2400" b="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</a:t>
            </a:r>
            <a:r>
              <a:rPr lang="zh-CN" altLang="en-US" sz="2400" b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</a:t>
            </a:r>
            <a:r>
              <a:rPr lang="zh-CN" altLang="en-US" sz="2400" b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工作形式看，</a:t>
            </a:r>
            <a:r>
              <a:rPr lang="zh-CN" altLang="zh-CN" sz="2400" b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科学研究是人们</a:t>
            </a:r>
            <a:r>
              <a:rPr lang="zh-CN" altLang="zh-CN" sz="2400" b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有意识、有目的、</a:t>
            </a:r>
            <a:endParaRPr lang="en-US" altLang="zh-CN" sz="2400" b="0" noProof="0" dirty="0" smtClean="0">
              <a:ln>
                <a:noFill/>
              </a:ln>
              <a:solidFill>
                <a:srgbClr val="1055F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zh-CN" sz="2400" b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有计划</a:t>
            </a:r>
            <a:r>
              <a:rPr lang="zh-CN" altLang="zh-CN" sz="2400" b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地主动探索客观规律性的一种特殊的认识与实践</a:t>
            </a:r>
            <a:endParaRPr lang="en-US" altLang="zh-CN" sz="2400" b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zh-CN" sz="2400" b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活动。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zh-CN" sz="2400" b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</a:t>
            </a:r>
            <a:r>
              <a:rPr lang="en-US" altLang="zh-CN" sz="2400" b="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</a:t>
            </a:r>
            <a:r>
              <a:rPr lang="zh-CN" altLang="en-US" sz="2400" b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</a:t>
            </a:r>
            <a:r>
              <a:rPr lang="zh-CN" altLang="en-US" sz="2400" b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功能作用看，</a:t>
            </a:r>
            <a:r>
              <a:rPr lang="zh-CN" altLang="en-US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科学研究</a:t>
            </a:r>
            <a:r>
              <a:rPr lang="zh-CN" altLang="zh-CN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是解决</a:t>
            </a:r>
            <a:r>
              <a:rPr lang="zh-CN" altLang="zh-CN" sz="24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复杂</a:t>
            </a:r>
            <a:r>
              <a:rPr lang="zh-CN" altLang="zh-CN" sz="2400" b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未知问题</a:t>
            </a:r>
            <a:r>
              <a:rPr lang="zh-CN" altLang="zh-CN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的</a:t>
            </a:r>
            <a:endParaRPr lang="en-US" altLang="zh-CN" sz="2400" b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zh-CN" sz="2400" b="0" noProof="0" dirty="0" smtClean="0">
                <a:ln>
                  <a:noFill/>
                </a:ln>
                <a:solidFill>
                  <a:srgbClr val="063CEA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创造性</a:t>
            </a:r>
            <a:r>
              <a:rPr lang="zh-CN" altLang="zh-CN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活动</a:t>
            </a:r>
            <a:r>
              <a:rPr lang="zh-CN" altLang="en-US" sz="20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zh-CN" altLang="en-US" sz="2000" b="0" noProof="0" dirty="0" smtClean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</a:t>
            </a:r>
            <a:endParaRPr lang="zh-CN" altLang="en-US" sz="2000" dirty="0"/>
          </a:p>
        </p:txBody>
      </p:sp>
      <p:sp>
        <p:nvSpPr>
          <p:cNvPr id="4" name="文本框 3"/>
          <p:cNvSpPr txBox="1"/>
          <p:nvPr/>
        </p:nvSpPr>
        <p:spPr>
          <a:xfrm>
            <a:off x="521335" y="427355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ea typeface="华文新魏" panose="02010800040101010101" pitchFamily="2" charset="-122"/>
                <a:sym typeface="宋体" panose="02010600030101010101" pitchFamily="2" charset="-122"/>
              </a:rPr>
              <a:t>（一）科研的基本含义</a:t>
            </a:r>
            <a:endParaRPr lang="zh-CN" altLang="en-US" sz="2800" dirty="0">
              <a:solidFill>
                <a:srgbClr val="0070C0"/>
              </a:solidFill>
              <a:ea typeface="华文新魏" panose="020108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2"/>
          <p:cNvSpPr>
            <a:spLocks noGrp="1"/>
          </p:cNvSpPr>
          <p:nvPr>
            <p:ph type="title"/>
          </p:nvPr>
        </p:nvSpPr>
        <p:spPr>
          <a:xfrm>
            <a:off x="543199" y="198190"/>
            <a:ext cx="8153400" cy="609600"/>
          </a:xfrm>
        </p:spPr>
        <p:txBody>
          <a:bodyPr wrap="square" lIns="91440" tIns="45720" rIns="91440" bIns="4572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“科研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骨干高级</a:t>
            </a: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研修班”研修作业参考题目及要求</a:t>
            </a:r>
            <a:endParaRPr lang="zh-CN" altLang="en-US" sz="24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6321" name="内容占位符 1"/>
          <p:cNvSpPr>
            <a:spLocks noGrp="1"/>
          </p:cNvSpPr>
          <p:nvPr>
            <p:ph idx="1"/>
          </p:nvPr>
        </p:nvSpPr>
        <p:spPr>
          <a:xfrm>
            <a:off x="0" y="754508"/>
            <a:ext cx="9097645" cy="6235065"/>
          </a:xfrm>
        </p:spPr>
        <p:txBody>
          <a:bodyPr wrap="square" lIns="91440" tIns="45720" rIns="91440" bIns="45720" anchor="t"/>
          <a:lstStyle/>
          <a:p>
            <a:pPr marL="0" indent="0">
              <a:buNone/>
            </a:pPr>
            <a:r>
              <a:rPr lang="en-US" altLang="zh-CN" sz="1600" b="0" dirty="0">
                <a:latin typeface="华文楷体" panose="02010600040101010101" charset="-122"/>
                <a:ea typeface="华文楷体" panose="02010600040101010101" charset="-122"/>
              </a:rPr>
              <a:t>     </a:t>
            </a: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按照“科研骨干遴选与培训方案”要求。高研班结束后，参加高研班的教</a:t>
            </a:r>
            <a:endParaRPr lang="zh-CN" altLang="en-US" sz="1800" dirty="0">
              <a:solidFill>
                <a:srgbClr val="063CEA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师要完成研修作业，经专家评阅合格后颁发“科研骨干教师证书”。请各位教</a:t>
            </a:r>
            <a:endParaRPr lang="zh-CN" altLang="en-US" sz="1800" dirty="0">
              <a:solidFill>
                <a:srgbClr val="063CEA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师认真阅读如下“参考题目”及要求：</a:t>
            </a:r>
            <a:endParaRPr lang="zh-CN" altLang="en-US" sz="1800" dirty="0">
              <a:solidFill>
                <a:srgbClr val="063CEA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一、研讨题目</a:t>
            </a:r>
            <a:endParaRPr lang="zh-CN" altLang="en-US" sz="1800" dirty="0">
              <a:solidFill>
                <a:srgbClr val="063CEA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（一）请您从“校本研究成果”角度谈谈如何规划和设计有效的校本课题研究</a:t>
            </a:r>
            <a:r>
              <a:rPr lang="zh-CN" altLang="en-US" sz="1800" dirty="0" smtClean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1800" dirty="0">
              <a:solidFill>
                <a:srgbClr val="063CEA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（二）请您谈谈如何认识“研究的问题”，怎样围绕着“研究的问题”设计研究工作。</a:t>
            </a:r>
            <a:endParaRPr lang="zh-CN" altLang="en-US" sz="1800" dirty="0">
              <a:solidFill>
                <a:srgbClr val="063CEA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800" dirty="0" smtClean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（三）请您从教师自主性专业发展角度谈谈如何认识“校本主题研修”及其与教师专业发展的关系；   </a:t>
            </a:r>
            <a:endParaRPr lang="en-US" altLang="zh-CN" sz="1800" dirty="0" smtClean="0">
              <a:solidFill>
                <a:srgbClr val="063CEA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800" dirty="0" smtClean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二</a:t>
            </a: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、要求</a:t>
            </a:r>
            <a:endParaRPr lang="zh-CN" altLang="en-US" sz="1800" dirty="0">
              <a:solidFill>
                <a:srgbClr val="063CEA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参加研修的学员可从以上“研讨参考题目”中任选一题，也可以依据所研讨的课程内容从“做有效的校本研究”和“校本科研促进教师自主性专业发展”角度撰写一篇研修体会（小论文），字数不限，于</a:t>
            </a:r>
            <a:r>
              <a:rPr lang="zh-CN" altLang="en-US" sz="1800" dirty="0" smtClean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</a:t>
            </a:r>
            <a:r>
              <a:rPr lang="en-US" altLang="zh-CN" sz="1800" dirty="0" smtClean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1800" dirty="0" smtClean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</a:t>
            </a:r>
            <a:r>
              <a:rPr lang="en-US" altLang="zh-CN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sz="1800" dirty="0" smtClean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月</a:t>
            </a:r>
            <a:r>
              <a:rPr lang="en-US" altLang="zh-CN" sz="1800" dirty="0" smtClean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sz="1800" dirty="0" smtClean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日前</a:t>
            </a: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，通过电子邮箱方式发送到市（州），县（市、区）学会，由市（州）、县（市、区）学会打包报省教育学会学术室；省、中直单位直接发送邮箱：jlsjyxhmsc@163.com。</a:t>
            </a:r>
            <a:endParaRPr lang="zh-CN" altLang="en-US" sz="1800" dirty="0">
              <a:solidFill>
                <a:srgbClr val="063CEA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省学会将组织专家评阅，60分以上的为合格。优秀稿件将推荐</a:t>
            </a:r>
            <a:r>
              <a:rPr lang="zh-CN" altLang="en-US" sz="1800" dirty="0" smtClean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到</a:t>
            </a: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省</a:t>
            </a:r>
            <a:r>
              <a:rPr lang="zh-CN" altLang="en-US" sz="1800" dirty="0" smtClean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学会会刊发表。</a:t>
            </a:r>
            <a:endParaRPr lang="zh-CN" altLang="en-US" sz="1800" dirty="0">
              <a:solidFill>
                <a:srgbClr val="063CEA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呈送来的“研讨体会”（小论文稿）须注明本人姓名、性别、单位、职务、职称、联系方式（电话、邮箱）。</a:t>
            </a:r>
            <a:endParaRPr lang="zh-CN" altLang="en-US" sz="1800" dirty="0">
              <a:solidFill>
                <a:srgbClr val="063CEA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8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联系咨询电话：吉林省教育学会学术室 张立明主任 电话：0431-</a:t>
            </a:r>
            <a:r>
              <a:rPr lang="zh-CN" altLang="en-US" sz="2000" dirty="0">
                <a:solidFill>
                  <a:srgbClr val="063CEA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85381920 </a:t>
            </a:r>
            <a:endParaRPr lang="zh-CN" altLang="en-US" sz="2000" dirty="0">
              <a:solidFill>
                <a:srgbClr val="063CEA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6" name="组合 84995"/>
          <p:cNvGrpSpPr/>
          <p:nvPr/>
        </p:nvGrpSpPr>
        <p:grpSpPr>
          <a:xfrm>
            <a:off x="7938" y="5605463"/>
            <a:ext cx="9136062" cy="1270000"/>
            <a:chOff x="5" y="3555"/>
            <a:chExt cx="5755" cy="800"/>
          </a:xfrm>
        </p:grpSpPr>
        <p:sp>
          <p:nvSpPr>
            <p:cNvPr id="84997" name="矩形 84996"/>
            <p:cNvSpPr/>
            <p:nvPr/>
          </p:nvSpPr>
          <p:spPr>
            <a:xfrm>
              <a:off x="5" y="3555"/>
              <a:ext cx="5755" cy="796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tx2"/>
                </a:gs>
                <a:gs pos="100000">
                  <a:schemeClr val="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algn="ctr"/>
              <a:endParaRPr lang="ko-KR" altLang="en-US" dirty="0">
                <a:latin typeface="Times New Roman" panose="02020603050405020304" pitchFamily="18" charset="0"/>
                <a:ea typeface="Gulim" panose="020B0600000101010101" charset="-127"/>
              </a:endParaRPr>
            </a:p>
          </p:txBody>
        </p:sp>
        <p:grpSp>
          <p:nvGrpSpPr>
            <p:cNvPr id="84998" name="组合 84997"/>
            <p:cNvGrpSpPr/>
            <p:nvPr/>
          </p:nvGrpSpPr>
          <p:grpSpPr>
            <a:xfrm>
              <a:off x="194" y="3556"/>
              <a:ext cx="5305" cy="799"/>
              <a:chOff x="194" y="3556"/>
              <a:chExt cx="5305" cy="799"/>
            </a:xfrm>
          </p:grpSpPr>
          <p:sp>
            <p:nvSpPr>
              <p:cNvPr id="84999" name="矩形 84998"/>
              <p:cNvSpPr/>
              <p:nvPr/>
            </p:nvSpPr>
            <p:spPr>
              <a:xfrm>
                <a:off x="194" y="3556"/>
                <a:ext cx="57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00" name="矩形 84999"/>
              <p:cNvSpPr/>
              <p:nvPr/>
            </p:nvSpPr>
            <p:spPr>
              <a:xfrm>
                <a:off x="494" y="3556"/>
                <a:ext cx="170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01" name="矩形 85000"/>
              <p:cNvSpPr/>
              <p:nvPr/>
            </p:nvSpPr>
            <p:spPr>
              <a:xfrm>
                <a:off x="850" y="3556"/>
                <a:ext cx="57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02" name="矩形 85001"/>
              <p:cNvSpPr/>
              <p:nvPr/>
            </p:nvSpPr>
            <p:spPr>
              <a:xfrm>
                <a:off x="1150" y="3556"/>
                <a:ext cx="170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03" name="矩形 85002"/>
              <p:cNvSpPr/>
              <p:nvPr/>
            </p:nvSpPr>
            <p:spPr>
              <a:xfrm>
                <a:off x="1506" y="3556"/>
                <a:ext cx="57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04" name="矩形 85003"/>
              <p:cNvSpPr/>
              <p:nvPr/>
            </p:nvSpPr>
            <p:spPr>
              <a:xfrm>
                <a:off x="1806" y="3556"/>
                <a:ext cx="170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05" name="矩形 85004"/>
              <p:cNvSpPr/>
              <p:nvPr/>
            </p:nvSpPr>
            <p:spPr>
              <a:xfrm>
                <a:off x="2162" y="3556"/>
                <a:ext cx="57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06" name="矩形 85005"/>
              <p:cNvSpPr/>
              <p:nvPr/>
            </p:nvSpPr>
            <p:spPr>
              <a:xfrm>
                <a:off x="2462" y="3556"/>
                <a:ext cx="170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07" name="矩形 85006"/>
              <p:cNvSpPr/>
              <p:nvPr/>
            </p:nvSpPr>
            <p:spPr>
              <a:xfrm>
                <a:off x="2818" y="3556"/>
                <a:ext cx="57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08" name="矩形 85007"/>
              <p:cNvSpPr/>
              <p:nvPr/>
            </p:nvSpPr>
            <p:spPr>
              <a:xfrm>
                <a:off x="3118" y="3556"/>
                <a:ext cx="170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09" name="矩形 85008"/>
              <p:cNvSpPr/>
              <p:nvPr/>
            </p:nvSpPr>
            <p:spPr>
              <a:xfrm>
                <a:off x="3474" y="3556"/>
                <a:ext cx="57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10" name="矩形 85009"/>
              <p:cNvSpPr/>
              <p:nvPr/>
            </p:nvSpPr>
            <p:spPr>
              <a:xfrm>
                <a:off x="3774" y="3556"/>
                <a:ext cx="170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11" name="矩形 85010"/>
              <p:cNvSpPr/>
              <p:nvPr/>
            </p:nvSpPr>
            <p:spPr>
              <a:xfrm>
                <a:off x="4130" y="3560"/>
                <a:ext cx="57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12" name="矩形 85011"/>
              <p:cNvSpPr/>
              <p:nvPr/>
            </p:nvSpPr>
            <p:spPr>
              <a:xfrm>
                <a:off x="4430" y="3560"/>
                <a:ext cx="170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13" name="矩形 85012"/>
              <p:cNvSpPr/>
              <p:nvPr/>
            </p:nvSpPr>
            <p:spPr>
              <a:xfrm>
                <a:off x="4786" y="3556"/>
                <a:ext cx="57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14" name="矩形 85013"/>
              <p:cNvSpPr/>
              <p:nvPr/>
            </p:nvSpPr>
            <p:spPr>
              <a:xfrm>
                <a:off x="5086" y="3556"/>
                <a:ext cx="170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15" name="矩形 85014"/>
              <p:cNvSpPr/>
              <p:nvPr/>
            </p:nvSpPr>
            <p:spPr>
              <a:xfrm>
                <a:off x="5442" y="3556"/>
                <a:ext cx="57" cy="795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5016" name="组合 85015"/>
          <p:cNvGrpSpPr/>
          <p:nvPr/>
        </p:nvGrpSpPr>
        <p:grpSpPr>
          <a:xfrm>
            <a:off x="4267200" y="5124450"/>
            <a:ext cx="1365250" cy="1365250"/>
            <a:chOff x="2249" y="3268"/>
            <a:chExt cx="860" cy="860"/>
          </a:xfrm>
        </p:grpSpPr>
        <p:sp>
          <p:nvSpPr>
            <p:cNvPr id="85017" name="椭圆 85016"/>
            <p:cNvSpPr/>
            <p:nvPr/>
          </p:nvSpPr>
          <p:spPr>
            <a:xfrm>
              <a:off x="2249" y="3268"/>
              <a:ext cx="860" cy="860"/>
            </a:xfrm>
            <a:prstGeom prst="ellipse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18" name="椭圆 85017"/>
            <p:cNvSpPr/>
            <p:nvPr/>
          </p:nvSpPr>
          <p:spPr>
            <a:xfrm>
              <a:off x="2486" y="3545"/>
              <a:ext cx="476" cy="47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19" name="椭圆 85018"/>
            <p:cNvSpPr/>
            <p:nvPr/>
          </p:nvSpPr>
          <p:spPr>
            <a:xfrm rot="-2566439">
              <a:off x="2321" y="3401"/>
              <a:ext cx="362" cy="20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5020" name="组合 85019"/>
          <p:cNvGrpSpPr/>
          <p:nvPr/>
        </p:nvGrpSpPr>
        <p:grpSpPr>
          <a:xfrm>
            <a:off x="5741988" y="4243388"/>
            <a:ext cx="1949450" cy="1949450"/>
            <a:chOff x="3617" y="2673"/>
            <a:chExt cx="1228" cy="1228"/>
          </a:xfrm>
        </p:grpSpPr>
        <p:sp>
          <p:nvSpPr>
            <p:cNvPr id="85021" name="椭圆 85020"/>
            <p:cNvSpPr/>
            <p:nvPr/>
          </p:nvSpPr>
          <p:spPr>
            <a:xfrm>
              <a:off x="3617" y="2673"/>
              <a:ext cx="1228" cy="12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22" name="椭圆 85021"/>
            <p:cNvSpPr/>
            <p:nvPr/>
          </p:nvSpPr>
          <p:spPr>
            <a:xfrm>
              <a:off x="3956" y="3068"/>
              <a:ext cx="678" cy="68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23" name="椭圆 85022"/>
            <p:cNvSpPr/>
            <p:nvPr/>
          </p:nvSpPr>
          <p:spPr>
            <a:xfrm rot="-2566439">
              <a:off x="3721" y="2862"/>
              <a:ext cx="516" cy="28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5024" name="椭圆 85023"/>
          <p:cNvSpPr/>
          <p:nvPr/>
        </p:nvSpPr>
        <p:spPr>
          <a:xfrm>
            <a:off x="7270750" y="2819400"/>
            <a:ext cx="1873250" cy="1873250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>
            <a:outerShdw dist="35921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latinLnBrk="1" hangingPunct="1"/>
            <a:endParaRPr lang="ko-KR" altLang="en-US" dirty="0">
              <a:solidFill>
                <a:schemeClr val="bg1"/>
              </a:solidFill>
              <a:latin typeface="Gulim" panose="020B0600000101010101" charset="-127"/>
              <a:ea typeface="Gulim" panose="020B0600000101010101" charset="-127"/>
            </a:endParaRPr>
          </a:p>
        </p:txBody>
      </p:sp>
      <p:sp>
        <p:nvSpPr>
          <p:cNvPr id="85025" name="文本框 85024"/>
          <p:cNvSpPr txBox="1"/>
          <p:nvPr/>
        </p:nvSpPr>
        <p:spPr>
          <a:xfrm>
            <a:off x="7332663" y="3502025"/>
            <a:ext cx="1785937" cy="7667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en-US" altLang="ko-KR" sz="2000" b="1">
                <a:solidFill>
                  <a:srgbClr val="000000"/>
                </a:solidFill>
                <a:latin typeface="Lucida Sans Unicode" panose="020B0602030504020204" pitchFamily="34" charset="0"/>
                <a:ea typeface="Gulim" panose="020B0600000101010101" charset="-127"/>
              </a:rPr>
              <a:t>COMPANY</a:t>
            </a:r>
            <a:endParaRPr lang="en-US" altLang="ko-KR" sz="2000" b="1">
              <a:solidFill>
                <a:srgbClr val="000000"/>
              </a:solidFill>
              <a:latin typeface="Lucida Sans Unicode" panose="020B0602030504020204" pitchFamily="34" charset="0"/>
              <a:ea typeface="Gulim" panose="020B0600000101010101" charset="-127"/>
            </a:endParaRPr>
          </a:p>
          <a:p>
            <a:pPr algn="ctr"/>
            <a:r>
              <a:rPr lang="en-US" altLang="ko-KR" sz="2000" b="1">
                <a:solidFill>
                  <a:srgbClr val="000000"/>
                </a:solidFill>
                <a:latin typeface="Lucida Sans Unicode" panose="020B0602030504020204" pitchFamily="34" charset="0"/>
                <a:ea typeface="Gulim" panose="020B0600000101010101" charset="-127"/>
              </a:rPr>
              <a:t>LOGO</a:t>
            </a:r>
            <a:endParaRPr lang="en-US" altLang="ko-KR" sz="2000" b="1">
              <a:solidFill>
                <a:srgbClr val="000000"/>
              </a:solidFill>
              <a:latin typeface="Lucida Sans Unicode" panose="020B0602030504020204" pitchFamily="34" charset="0"/>
              <a:ea typeface="Gulim" panose="020B0600000101010101" charset="-127"/>
            </a:endParaRPr>
          </a:p>
        </p:txBody>
      </p:sp>
      <p:sp>
        <p:nvSpPr>
          <p:cNvPr id="85026" name="矩形 85025"/>
          <p:cNvSpPr/>
          <p:nvPr/>
        </p:nvSpPr>
        <p:spPr>
          <a:xfrm>
            <a:off x="76200" y="3606800"/>
            <a:ext cx="5562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1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lvl="0" algn="l">
              <a:lnSpc>
                <a:spcPct val="80000"/>
              </a:lnSpc>
            </a:pPr>
            <a:endParaRPr lang="en-US" altLang="ko-KR" sz="6600">
              <a:ea typeface="Gulim" panose="020B0600000101010101" charset="-127"/>
            </a:endParaRPr>
          </a:p>
        </p:txBody>
      </p:sp>
      <p:grpSp>
        <p:nvGrpSpPr>
          <p:cNvPr id="85035" name="组合 85034"/>
          <p:cNvGrpSpPr/>
          <p:nvPr/>
        </p:nvGrpSpPr>
        <p:grpSpPr>
          <a:xfrm>
            <a:off x="0" y="0"/>
            <a:ext cx="9156700" cy="2003425"/>
            <a:chOff x="0" y="0"/>
            <a:chExt cx="5768" cy="1262"/>
          </a:xfrm>
        </p:grpSpPr>
        <p:sp>
          <p:nvSpPr>
            <p:cNvPr id="85032" name="矩形 85031"/>
            <p:cNvSpPr/>
            <p:nvPr/>
          </p:nvSpPr>
          <p:spPr>
            <a:xfrm>
              <a:off x="8" y="8"/>
              <a:ext cx="5760" cy="125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34" name="任意多边形 85033"/>
            <p:cNvSpPr/>
            <p:nvPr/>
          </p:nvSpPr>
          <p:spPr>
            <a:xfrm>
              <a:off x="0" y="0"/>
              <a:ext cx="5752" cy="520"/>
            </a:xfrm>
            <a:custGeom>
              <a:avLst/>
              <a:gdLst/>
              <a:ahLst/>
              <a:cxnLst/>
              <a:rect l="0" t="0" r="0" b="0"/>
              <a:pathLst>
                <a:path w="5752" h="520">
                  <a:moveTo>
                    <a:pt x="0" y="432"/>
                  </a:moveTo>
                  <a:lnTo>
                    <a:pt x="0" y="0"/>
                  </a:lnTo>
                  <a:lnTo>
                    <a:pt x="5752" y="0"/>
                  </a:lnTo>
                  <a:lnTo>
                    <a:pt x="5752" y="520"/>
                  </a:lnTo>
                  <a:lnTo>
                    <a:pt x="3960" y="520"/>
                  </a:lnTo>
                  <a:lnTo>
                    <a:pt x="3672" y="232"/>
                  </a:lnTo>
                  <a:lnTo>
                    <a:pt x="80" y="232"/>
                  </a:lnTo>
                  <a:lnTo>
                    <a:pt x="80" y="432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30175" y="1564005"/>
            <a:ext cx="7470950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祝</a:t>
            </a:r>
            <a:r>
              <a:rPr lang="zh-CN" altLang="en-US" sz="4000" b="1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各位</a:t>
            </a:r>
            <a:r>
              <a:rPr lang="zh-CN" altLang="en-US" sz="4000" b="1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研修</a:t>
            </a:r>
            <a:r>
              <a:rPr lang="zh-CN" altLang="en-US" sz="4000" b="1" dirty="0" smtClean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学员朋友</a:t>
            </a:r>
            <a:r>
              <a:rPr lang="zh-CN" altLang="en-US" sz="4000" b="1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一路顺风！</a:t>
            </a:r>
            <a:endParaRPr lang="zh-CN" altLang="en-US" sz="4000" b="1" dirty="0">
              <a:ln>
                <a:solidFill>
                  <a:srgbClr val="FFC000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谢谢大家！</a:t>
            </a:r>
            <a:endParaRPr lang="zh-CN" altLang="en-US" sz="4000" b="1" dirty="0">
              <a:ln>
                <a:solidFill>
                  <a:srgbClr val="FFC000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474663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algn="l">
              <a:buClr>
                <a:srgbClr val="003300"/>
              </a:buClr>
            </a:pPr>
            <a:endParaRPr lang="en-US" altLang="ko-KR" sz="3600" b="1">
              <a:solidFill>
                <a:srgbClr val="003300"/>
              </a:solidFill>
              <a:ea typeface="Gulim" panose="020B0600000101010101" charset="-127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1193672" y="1353367"/>
            <a:ext cx="6775869" cy="49530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主要特点（</a:t>
            </a:r>
            <a:r>
              <a:rPr lang="en-US" altLang="zh-CN" sz="24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5</a:t>
            </a:r>
            <a:r>
              <a:rPr lang="zh-CN" altLang="en-US" sz="24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大特点）：</a:t>
            </a:r>
            <a:endParaRPr lang="en-US" altLang="zh-CN" sz="2400" b="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1</a:t>
            </a:r>
            <a:r>
              <a:rPr lang="zh-CN" altLang="en-US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、它是回答复杂问题的活动；</a:t>
            </a:r>
            <a:endParaRPr lang="en-US" altLang="zh-CN" sz="2400" b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68580" marR="0" lvl="0" indent="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/>
              <a:buNone/>
              <a:defRPr/>
            </a:pPr>
            <a:r>
              <a:rPr lang="en-US" altLang="zh-CN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2</a:t>
            </a:r>
            <a:r>
              <a:rPr lang="zh-CN" altLang="en-US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、它是系统的信息处理活动；</a:t>
            </a:r>
            <a:endParaRPr lang="en-US" altLang="zh-CN" sz="2400" b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68580" marR="0" lvl="0" indent="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/>
              <a:buNone/>
              <a:defRPr/>
            </a:pPr>
            <a:r>
              <a:rPr lang="en-US" altLang="zh-CN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3</a:t>
            </a:r>
            <a:r>
              <a:rPr lang="zh-CN" altLang="en-US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、它是经过精心设计的活动；</a:t>
            </a:r>
            <a:endParaRPr lang="en-US" altLang="zh-CN" sz="2400" b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68580" marR="0" lvl="0" indent="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/>
              <a:buNone/>
              <a:defRPr/>
            </a:pPr>
            <a:r>
              <a:rPr lang="en-US" altLang="zh-CN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4</a:t>
            </a:r>
            <a:r>
              <a:rPr lang="zh-CN" altLang="en-US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、它是既有认识又有实践的活动；</a:t>
            </a:r>
            <a:endParaRPr lang="en-US" altLang="zh-CN" sz="2400" b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68580" marR="0" lvl="0" indent="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/>
              <a:buNone/>
              <a:defRPr/>
            </a:pPr>
            <a:r>
              <a:rPr lang="en-US" altLang="zh-CN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5</a:t>
            </a:r>
            <a:r>
              <a:rPr lang="zh-CN" altLang="en-US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、它是创造性的活动。</a:t>
            </a:r>
            <a:endParaRPr lang="en-US" altLang="zh-CN" sz="24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68580" marR="0" lvl="0" indent="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/>
              <a:buNone/>
              <a:defRPr/>
            </a:pPr>
            <a:r>
              <a:rPr lang="zh-CN" altLang="en-US" sz="24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主要性质</a:t>
            </a:r>
            <a:r>
              <a:rPr lang="zh-CN" altLang="en-US" sz="24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Wingdings" panose="05000000000000000000" pitchFamily="2" charset="2"/>
              </a:rPr>
              <a:t>（</a:t>
            </a:r>
            <a:r>
              <a:rPr lang="zh-CN" altLang="en-US" sz="2400" b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概括为八性）：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marL="411480" marR="0" lvl="0" indent="-34290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None/>
              <a:defRPr/>
            </a:pPr>
            <a:r>
              <a:rPr lang="en-US" altLang="zh-CN" sz="2400" b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 </a:t>
            </a:r>
            <a:r>
              <a:rPr lang="zh-CN" altLang="en-US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信息性与系统性；目的性与计划性；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68580" marR="0" lvl="0" indent="0" algn="l" defTabSz="914400" rtl="0" eaLnBrk="1" fontAlgn="base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/>
              <a:buNone/>
              <a:defRPr/>
            </a:pPr>
            <a:r>
              <a:rPr lang="en-US" altLang="zh-CN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        </a:t>
            </a:r>
            <a:r>
              <a:rPr lang="zh-CN" altLang="en-US" sz="24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复杂性与创造性；理论性与实践性。</a:t>
            </a:r>
            <a:endParaRPr kumimoji="0" lang="zh-CN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4" name="文本框 3"/>
          <p:cNvSpPr txBox="1"/>
          <p:nvPr/>
        </p:nvSpPr>
        <p:spPr>
          <a:xfrm>
            <a:off x="521335" y="427355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ea typeface="华文新魏" panose="02010800040101010101" pitchFamily="2" charset="-122"/>
                <a:sym typeface="宋体" panose="02010600030101010101" pitchFamily="2" charset="-122"/>
              </a:rPr>
              <a:t>（一）科研的基本含义</a:t>
            </a:r>
            <a:endParaRPr lang="zh-CN" altLang="en-US" sz="2800" dirty="0">
              <a:solidFill>
                <a:srgbClr val="0070C0"/>
              </a:solidFill>
              <a:ea typeface="华文新魏" panose="020108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820" y="363855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（二）科研的基本过程</a:t>
            </a:r>
            <a:endParaRPr lang="zh-CN" altLang="en-US" sz="2800"/>
          </a:p>
        </p:txBody>
      </p:sp>
      <p:grpSp>
        <p:nvGrpSpPr>
          <p:cNvPr id="17411" name="组合 27"/>
          <p:cNvGrpSpPr>
            <a:grpSpLocks noGrp="1"/>
          </p:cNvGrpSpPr>
          <p:nvPr/>
        </p:nvGrpSpPr>
        <p:grpSpPr>
          <a:xfrm>
            <a:off x="568325" y="1503045"/>
            <a:ext cx="8007350" cy="4110038"/>
            <a:chOff x="357157" y="1850944"/>
            <a:chExt cx="8001057" cy="3506883"/>
          </a:xfrm>
        </p:grpSpPr>
        <p:sp>
          <p:nvSpPr>
            <p:cNvPr id="17412" name="AutoShape 6"/>
            <p:cNvSpPr/>
            <p:nvPr/>
          </p:nvSpPr>
          <p:spPr>
            <a:xfrm>
              <a:off x="685798" y="2789231"/>
              <a:ext cx="1295400" cy="504825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zh-CN" altLang="en-US" sz="2000" dirty="0">
                  <a:latin typeface="Arial" panose="020B0604020202020204" pitchFamily="34" charset="0"/>
                  <a:ea typeface="华文新魏" panose="02010800040101010101" pitchFamily="2" charset="-122"/>
                </a:rPr>
                <a:t>发现问题</a:t>
              </a:r>
              <a:endParaRPr lang="zh-CN" altLang="en-US" sz="2000" dirty="0"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17413" name="AutoShape 7"/>
            <p:cNvSpPr/>
            <p:nvPr/>
          </p:nvSpPr>
          <p:spPr>
            <a:xfrm>
              <a:off x="2773360" y="2789231"/>
              <a:ext cx="1295400" cy="504825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zh-CN" altLang="en-US" sz="2000" dirty="0">
                  <a:latin typeface="Arial" panose="020B0604020202020204" pitchFamily="34" charset="0"/>
                  <a:ea typeface="华文新魏" panose="02010800040101010101" pitchFamily="2" charset="-122"/>
                </a:rPr>
                <a:t>分析问题</a:t>
              </a:r>
              <a:endParaRPr lang="zh-CN" altLang="en-US" sz="2000" dirty="0"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17414" name="AutoShape 9"/>
            <p:cNvSpPr/>
            <p:nvPr/>
          </p:nvSpPr>
          <p:spPr>
            <a:xfrm>
              <a:off x="4862510" y="2789231"/>
              <a:ext cx="1295400" cy="504825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zh-CN" altLang="en-US" sz="2000" dirty="0">
                  <a:latin typeface="Arial" panose="020B0604020202020204" pitchFamily="34" charset="0"/>
                  <a:ea typeface="华文新魏" panose="02010800040101010101" pitchFamily="2" charset="-122"/>
                </a:rPr>
                <a:t>提出问题</a:t>
              </a:r>
              <a:endParaRPr lang="zh-CN" altLang="en-US" sz="2000" dirty="0"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17415" name="AutoShape 10"/>
            <p:cNvSpPr/>
            <p:nvPr/>
          </p:nvSpPr>
          <p:spPr>
            <a:xfrm>
              <a:off x="6950073" y="2789231"/>
              <a:ext cx="1295400" cy="504825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zh-CN" altLang="en-US" sz="2000" dirty="0">
                  <a:latin typeface="Arial" panose="020B0604020202020204" pitchFamily="34" charset="0"/>
                  <a:ea typeface="华文新魏" panose="02010800040101010101" pitchFamily="2" charset="-122"/>
                </a:rPr>
                <a:t>解决问题</a:t>
              </a:r>
              <a:endParaRPr lang="zh-CN" altLang="en-US" sz="2000" dirty="0"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17416" name="Line 12"/>
            <p:cNvSpPr/>
            <p:nvPr/>
          </p:nvSpPr>
          <p:spPr>
            <a:xfrm>
              <a:off x="2054222" y="3179895"/>
              <a:ext cx="647700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7417" name="Line 13"/>
            <p:cNvSpPr/>
            <p:nvPr/>
          </p:nvSpPr>
          <p:spPr>
            <a:xfrm>
              <a:off x="4141785" y="3165580"/>
              <a:ext cx="647700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7418" name="Line 14"/>
            <p:cNvSpPr/>
            <p:nvPr/>
          </p:nvSpPr>
          <p:spPr>
            <a:xfrm>
              <a:off x="6229348" y="3155447"/>
              <a:ext cx="649287" cy="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7421" name="Line 18"/>
            <p:cNvSpPr/>
            <p:nvPr/>
          </p:nvSpPr>
          <p:spPr>
            <a:xfrm flipH="1">
              <a:off x="2021930" y="2938101"/>
              <a:ext cx="593415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7422" name="Line 19"/>
            <p:cNvSpPr/>
            <p:nvPr/>
          </p:nvSpPr>
          <p:spPr>
            <a:xfrm flipH="1">
              <a:off x="4134459" y="2938101"/>
              <a:ext cx="647700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7423" name="Line 20"/>
            <p:cNvSpPr/>
            <p:nvPr/>
          </p:nvSpPr>
          <p:spPr>
            <a:xfrm flipH="1">
              <a:off x="6221030" y="2938101"/>
              <a:ext cx="612476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7424" name="Text Box 23"/>
            <p:cNvSpPr txBox="1"/>
            <p:nvPr/>
          </p:nvSpPr>
          <p:spPr>
            <a:xfrm>
              <a:off x="5610825" y="1850944"/>
              <a:ext cx="1832439" cy="3151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修正研究方案</a:t>
              </a:r>
              <a:endParaRPr lang="zh-CN" altLang="en-US" dirty="0">
                <a:solidFill>
                  <a:srgbClr val="FFFE22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7425" name="Text Box 24"/>
            <p:cNvSpPr txBox="1"/>
            <p:nvPr/>
          </p:nvSpPr>
          <p:spPr>
            <a:xfrm>
              <a:off x="3555042" y="1850944"/>
              <a:ext cx="1892082" cy="3380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进一步思考</a:t>
              </a:r>
              <a:endParaRPr lang="zh-CN" altLang="en-US" sz="200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7426" name="Text Box 25"/>
            <p:cNvSpPr txBox="1"/>
            <p:nvPr/>
          </p:nvSpPr>
          <p:spPr>
            <a:xfrm>
              <a:off x="1346978" y="1850944"/>
              <a:ext cx="1927614" cy="3380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1055F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进一步发现</a:t>
              </a:r>
              <a:endParaRPr lang="zh-CN" altLang="en-US" sz="2000" dirty="0">
                <a:solidFill>
                  <a:srgbClr val="1055F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7427" name="AutoShape 28"/>
            <p:cNvSpPr/>
            <p:nvPr/>
          </p:nvSpPr>
          <p:spPr>
            <a:xfrm rot="10800000">
              <a:off x="642048" y="3723991"/>
              <a:ext cx="1284864" cy="794839"/>
            </a:xfrm>
            <a:prstGeom prst="wedgeEllipseCallout">
              <a:avLst>
                <a:gd name="adj1" fmla="val -4097"/>
                <a:gd name="adj2" fmla="val 96657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pPr algn="ctr"/>
              <a:r>
                <a:rPr lang="zh-CN" altLang="en-US" sz="1800" dirty="0">
                  <a:solidFill>
                    <a:srgbClr val="0070C0"/>
                  </a:solidFill>
                  <a:latin typeface="Arial" panose="020B0604020202020204" pitchFamily="34" charset="0"/>
                  <a:ea typeface="华文新魏" panose="02010800040101010101" pitchFamily="2" charset="-122"/>
                </a:rPr>
                <a:t>观察与发现</a:t>
              </a:r>
              <a:endParaRPr lang="zh-CN" altLang="en-US" sz="1800" dirty="0">
                <a:solidFill>
                  <a:srgbClr val="0070C0"/>
                </a:solidFill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17428" name="AutoShape 30"/>
            <p:cNvSpPr/>
            <p:nvPr/>
          </p:nvSpPr>
          <p:spPr>
            <a:xfrm rot="10800000">
              <a:off x="2615346" y="3779797"/>
              <a:ext cx="1243622" cy="754745"/>
            </a:xfrm>
            <a:prstGeom prst="wedgeEllipseCallout">
              <a:avLst>
                <a:gd name="adj1" fmla="val -13694"/>
                <a:gd name="adj2" fmla="val 105597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pPr algn="ctr"/>
              <a:r>
                <a:rPr lang="zh-CN" altLang="en-US" sz="1800" dirty="0">
                  <a:solidFill>
                    <a:srgbClr val="0070C0"/>
                  </a:solidFill>
                  <a:latin typeface="Arial" panose="020B0604020202020204" pitchFamily="34" charset="0"/>
                  <a:ea typeface="华文新魏" panose="02010800040101010101" pitchFamily="2" charset="-122"/>
                </a:rPr>
                <a:t>分析与整理</a:t>
              </a:r>
              <a:endParaRPr lang="zh-CN" altLang="en-US" sz="1800" dirty="0">
                <a:solidFill>
                  <a:srgbClr val="0070C0"/>
                </a:solidFill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17429" name="AutoShape 31"/>
            <p:cNvSpPr/>
            <p:nvPr/>
          </p:nvSpPr>
          <p:spPr>
            <a:xfrm rot="10800000">
              <a:off x="4842444" y="3796594"/>
              <a:ext cx="1252505" cy="701106"/>
            </a:xfrm>
            <a:prstGeom prst="wedgeEllipseCallout">
              <a:avLst>
                <a:gd name="adj1" fmla="val -2000"/>
                <a:gd name="adj2" fmla="val 111167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pPr algn="ctr"/>
              <a:r>
                <a:rPr lang="zh-CN" altLang="en-US" sz="1800" dirty="0">
                  <a:solidFill>
                    <a:srgbClr val="0070C0"/>
                  </a:solidFill>
                  <a:latin typeface="Arial" panose="020B0604020202020204" pitchFamily="34" charset="0"/>
                  <a:ea typeface="华文新魏" panose="02010800040101010101" pitchFamily="2" charset="-122"/>
                </a:rPr>
                <a:t>决策与设计</a:t>
              </a:r>
              <a:endParaRPr lang="zh-CN" altLang="en-US" sz="1800" dirty="0">
                <a:solidFill>
                  <a:srgbClr val="0070C0"/>
                </a:solidFill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17430" name="AutoShape 32"/>
            <p:cNvSpPr/>
            <p:nvPr/>
          </p:nvSpPr>
          <p:spPr>
            <a:xfrm rot="10800000">
              <a:off x="6833508" y="3779798"/>
              <a:ext cx="1284864" cy="711400"/>
            </a:xfrm>
            <a:prstGeom prst="wedgeEllipseCallout">
              <a:avLst>
                <a:gd name="adj1" fmla="val -7014"/>
                <a:gd name="adj2" fmla="val 106704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pPr algn="ctr"/>
              <a:r>
                <a:rPr lang="zh-CN" altLang="en-US" sz="1800" dirty="0">
                  <a:solidFill>
                    <a:srgbClr val="0070C0"/>
                  </a:solidFill>
                  <a:latin typeface="Arial" panose="020B0604020202020204" pitchFamily="34" charset="0"/>
                  <a:ea typeface="华文新魏" panose="02010800040101010101" pitchFamily="2" charset="-122"/>
                </a:rPr>
                <a:t>实证与总结</a:t>
              </a:r>
              <a:endParaRPr lang="zh-CN" altLang="en-US" sz="1800" dirty="0">
                <a:solidFill>
                  <a:srgbClr val="0070C0"/>
                </a:solidFill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17431" name="Text Box 36"/>
            <p:cNvSpPr txBox="1"/>
            <p:nvPr/>
          </p:nvSpPr>
          <p:spPr>
            <a:xfrm>
              <a:off x="1098888" y="4885096"/>
              <a:ext cx="2879365" cy="3380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C00000"/>
                  </a:solidFill>
                  <a:latin typeface="Arial" panose="020B0604020202020204" pitchFamily="34" charset="0"/>
                  <a:ea typeface="华文新魏" panose="02010800040101010101" pitchFamily="2" charset="-122"/>
                </a:rPr>
                <a:t>隐性过程（不可忽视）</a:t>
              </a:r>
              <a:endParaRPr lang="zh-CN" altLang="en-US" sz="2000" dirty="0">
                <a:solidFill>
                  <a:srgbClr val="C00000"/>
                </a:solidFill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17432" name="Text Box 37"/>
            <p:cNvSpPr txBox="1"/>
            <p:nvPr/>
          </p:nvSpPr>
          <p:spPr>
            <a:xfrm>
              <a:off x="4617423" y="4881794"/>
              <a:ext cx="3552491" cy="3413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C00000"/>
                  </a:solidFill>
                  <a:latin typeface="Arial" panose="020B0604020202020204" pitchFamily="34" charset="0"/>
                  <a:ea typeface="华文新魏" panose="02010800040101010101" pitchFamily="2" charset="-122"/>
                </a:rPr>
                <a:t>显性过程（通常认为</a:t>
              </a:r>
              <a:r>
                <a:rPr lang="zh-CN" altLang="en-US" sz="2000" dirty="0" smtClean="0">
                  <a:solidFill>
                    <a:srgbClr val="C00000"/>
                  </a:solidFill>
                  <a:latin typeface="Arial" panose="020B0604020202020204" pitchFamily="34" charset="0"/>
                  <a:ea typeface="华文新魏" panose="02010800040101010101" pitchFamily="2" charset="-122"/>
                </a:rPr>
                <a:t>的科研）</a:t>
              </a:r>
              <a:endParaRPr lang="zh-CN" altLang="en-US" sz="2000" dirty="0">
                <a:solidFill>
                  <a:srgbClr val="C00000"/>
                </a:solidFill>
                <a:latin typeface="Arial" panose="020B0604020202020204" pitchFamily="34" charset="0"/>
                <a:ea typeface="华文新魏" panose="02010800040101010101" pitchFamily="2" charset="-122"/>
              </a:endParaRPr>
            </a:p>
          </p:txBody>
        </p:sp>
        <p:sp>
          <p:nvSpPr>
            <p:cNvPr id="13337" name="Rectangle 38"/>
            <p:cNvSpPr/>
            <p:nvPr/>
          </p:nvSpPr>
          <p:spPr>
            <a:xfrm>
              <a:off x="357157" y="2499765"/>
              <a:ext cx="3786385" cy="2858062"/>
            </a:xfrm>
            <a:prstGeom prst="rect">
              <a:avLst/>
            </a:prstGeom>
            <a:noFill/>
            <a:ln w="19050" cap="flat" cmpd="sng">
              <a:solidFill>
                <a:srgbClr val="063CEA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1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7434" name="Rectangle 39"/>
            <p:cNvSpPr/>
            <p:nvPr/>
          </p:nvSpPr>
          <p:spPr>
            <a:xfrm>
              <a:off x="4429124" y="2500307"/>
              <a:ext cx="3929090" cy="2857520"/>
            </a:xfrm>
            <a:prstGeom prst="rect">
              <a:avLst/>
            </a:prstGeom>
            <a:noFill/>
            <a:ln w="19050" cap="flat" cmpd="sng">
              <a:solidFill>
                <a:srgbClr val="063CEA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圆角矩形标注 1"/>
          <p:cNvSpPr/>
          <p:nvPr/>
        </p:nvSpPr>
        <p:spPr>
          <a:xfrm>
            <a:off x="5889072" y="1503045"/>
            <a:ext cx="1510018" cy="396240"/>
          </a:xfrm>
          <a:prstGeom prst="wedgeRoundRectCallout">
            <a:avLst>
              <a:gd name="adj1" fmla="val 2500"/>
              <a:gd name="adj2" fmla="val 25516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3768725" y="1503046"/>
            <a:ext cx="1524728" cy="396240"/>
          </a:xfrm>
          <a:prstGeom prst="wedgeRoundRectCallout">
            <a:avLst>
              <a:gd name="adj1" fmla="val -1576"/>
              <a:gd name="adj2" fmla="val 24880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>
            <a:off x="1558925" y="1503046"/>
            <a:ext cx="1427503" cy="396240"/>
          </a:xfrm>
          <a:prstGeom prst="wedgeRoundRectCallout">
            <a:avLst>
              <a:gd name="adj1" fmla="val 20891"/>
              <a:gd name="adj2" fmla="val 25092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矩形 16390"/>
          <p:cNvSpPr/>
          <p:nvPr/>
        </p:nvSpPr>
        <p:spPr>
          <a:xfrm>
            <a:off x="152400" y="363538"/>
            <a:ext cx="5867400" cy="4746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457200" lvl="1" indent="0" algn="ctr">
              <a:buClr>
                <a:schemeClr val="tx2"/>
              </a:buClr>
              <a:buSzPct val="60000"/>
              <a:buNone/>
              <a:defRPr sz="2400" b="0" kern="1200">
                <a:solidFill>
                  <a:schemeClr val="tx1"/>
                </a:solidFill>
              </a:defRPr>
            </a:lvl2pPr>
            <a:lvl3pPr marL="914400" lvl="2" indent="0" algn="ctr">
              <a:buClr>
                <a:schemeClr val="folHlink"/>
              </a:buClr>
              <a:buNone/>
              <a:defRPr sz="2000" b="0" kern="1200">
                <a:solidFill>
                  <a:schemeClr val="tx1"/>
                </a:solidFill>
              </a:defRPr>
            </a:lvl3pPr>
            <a:lvl4pPr marL="1371600" lvl="3" indent="0" algn="ctr">
              <a:buClr>
                <a:schemeClr val="tx1"/>
              </a:buClr>
              <a:buNone/>
              <a:defRPr sz="2000" b="0" kern="1200">
                <a:solidFill>
                  <a:schemeClr val="tx1"/>
                </a:solidFill>
              </a:defRPr>
            </a:lvl4pPr>
            <a:lvl5pPr marL="1828800" lvl="4" indent="0" algn="ctr">
              <a:buClr>
                <a:schemeClr val="hlink"/>
              </a:buClr>
              <a:buNone/>
              <a:defRPr sz="2000" b="0" kern="1200">
                <a:solidFill>
                  <a:schemeClr val="tx1"/>
                </a:solidFill>
              </a:defRPr>
            </a:lvl5pPr>
          </a:lstStyle>
          <a:p>
            <a:pPr lvl="0" algn="l"/>
            <a:endParaRPr lang="en-US" altLang="ko-KR" sz="3600" b="1">
              <a:ea typeface="Gulim" panose="020B0600000101010101" charset="-127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2315" y="416560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（三）科研的主要环节</a:t>
            </a:r>
            <a:endParaRPr lang="zh-CN" altLang="en-US" sz="2800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8434" name="组合 39"/>
          <p:cNvGrpSpPr/>
          <p:nvPr/>
        </p:nvGrpSpPr>
        <p:grpSpPr>
          <a:xfrm>
            <a:off x="157163" y="1700213"/>
            <a:ext cx="8858250" cy="3814762"/>
            <a:chOff x="142875" y="1571625"/>
            <a:chExt cx="8858250" cy="3814788"/>
          </a:xfrm>
        </p:grpSpPr>
        <p:sp>
          <p:nvSpPr>
            <p:cNvPr id="41" name="下箭头 40"/>
            <p:cNvSpPr/>
            <p:nvPr/>
          </p:nvSpPr>
          <p:spPr bwMode="auto">
            <a:xfrm>
              <a:off x="2000250" y="2714633"/>
              <a:ext cx="46037" cy="357189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下箭头 41"/>
            <p:cNvSpPr/>
            <p:nvPr/>
          </p:nvSpPr>
          <p:spPr bwMode="auto">
            <a:xfrm>
              <a:off x="3571875" y="2714633"/>
              <a:ext cx="46037" cy="357189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下箭头 42"/>
            <p:cNvSpPr/>
            <p:nvPr/>
          </p:nvSpPr>
          <p:spPr bwMode="auto">
            <a:xfrm>
              <a:off x="5143500" y="2714633"/>
              <a:ext cx="46037" cy="357189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下箭头 43"/>
            <p:cNvSpPr/>
            <p:nvPr/>
          </p:nvSpPr>
          <p:spPr bwMode="auto">
            <a:xfrm>
              <a:off x="6715125" y="2714633"/>
              <a:ext cx="46037" cy="357189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下箭头 44"/>
            <p:cNvSpPr/>
            <p:nvPr/>
          </p:nvSpPr>
          <p:spPr bwMode="auto">
            <a:xfrm>
              <a:off x="8358187" y="2714633"/>
              <a:ext cx="46038" cy="357189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40" name="TextBox 51"/>
            <p:cNvSpPr txBox="1"/>
            <p:nvPr/>
          </p:nvSpPr>
          <p:spPr>
            <a:xfrm>
              <a:off x="2505077" y="4986312"/>
              <a:ext cx="4357688" cy="4001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dirty="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科研一般过程与主要环节（图示）</a:t>
              </a:r>
              <a:endPara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47" name="直接箭头连接符 46"/>
            <p:cNvCxnSpPr/>
            <p:nvPr/>
          </p:nvCxnSpPr>
          <p:spPr bwMode="auto">
            <a:xfrm rot="5400000">
              <a:off x="1858163" y="1713703"/>
              <a:ext cx="285752" cy="158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圆角矩形 47"/>
            <p:cNvSpPr/>
            <p:nvPr/>
          </p:nvSpPr>
          <p:spPr bwMode="auto">
            <a:xfrm>
              <a:off x="6072187" y="1928814"/>
              <a:ext cx="1357313" cy="71438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实验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49" name="圆角矩形 48"/>
            <p:cNvSpPr/>
            <p:nvPr/>
          </p:nvSpPr>
          <p:spPr bwMode="auto">
            <a:xfrm>
              <a:off x="4500562" y="1928814"/>
              <a:ext cx="1285875" cy="71438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开题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0" name="圆角矩形 49"/>
            <p:cNvSpPr/>
            <p:nvPr/>
          </p:nvSpPr>
          <p:spPr bwMode="auto">
            <a:xfrm>
              <a:off x="2928937" y="1928814"/>
              <a:ext cx="1285875" cy="71438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设计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51" name="圆角矩形 50"/>
            <p:cNvSpPr/>
            <p:nvPr/>
          </p:nvSpPr>
          <p:spPr bwMode="auto">
            <a:xfrm>
              <a:off x="1357312" y="1928814"/>
              <a:ext cx="1285875" cy="71438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论证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2" name="圆角矩形 51"/>
            <p:cNvSpPr/>
            <p:nvPr/>
          </p:nvSpPr>
          <p:spPr bwMode="auto">
            <a:xfrm>
              <a:off x="142875" y="1928814"/>
              <a:ext cx="785812" cy="785818"/>
            </a:xfrm>
            <a:prstGeom prst="roundRect">
              <a:avLst/>
            </a:prstGeom>
            <a:noFill/>
            <a:ln>
              <a:solidFill>
                <a:srgbClr val="C6A6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一般过程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53" name="流程图: 可选过程 52"/>
            <p:cNvSpPr/>
            <p:nvPr/>
          </p:nvSpPr>
          <p:spPr bwMode="auto">
            <a:xfrm>
              <a:off x="1357312" y="3143261"/>
              <a:ext cx="1285875" cy="1357321"/>
            </a:xfrm>
            <a:prstGeom prst="flowChartAlternateProcess">
              <a:avLst/>
            </a:prstGeom>
            <a:noFill/>
            <a:ln>
              <a:solidFill>
                <a:srgbClr val="1055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发现问题  提出问题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流程图: 可选过程 53"/>
            <p:cNvSpPr/>
            <p:nvPr/>
          </p:nvSpPr>
          <p:spPr bwMode="auto">
            <a:xfrm>
              <a:off x="2928937" y="3143261"/>
              <a:ext cx="1285875" cy="1357321"/>
            </a:xfrm>
            <a:prstGeom prst="flowChartAlternateProcess">
              <a:avLst/>
            </a:prstGeom>
            <a:noFill/>
            <a:ln>
              <a:solidFill>
                <a:srgbClr val="1055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明确问题提出假设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选择方法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计划行动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流程图: 可选过程 54"/>
            <p:cNvSpPr/>
            <p:nvPr/>
          </p:nvSpPr>
          <p:spPr bwMode="auto">
            <a:xfrm>
              <a:off x="4500562" y="3143261"/>
              <a:ext cx="1285875" cy="1357321"/>
            </a:xfrm>
            <a:prstGeom prst="flowChartAlternateProcess">
              <a:avLst/>
            </a:prstGeom>
            <a:noFill/>
            <a:ln>
              <a:solidFill>
                <a:srgbClr val="1055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统一思想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提升设计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课题培训安排研究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流程图: 可选过程 55"/>
            <p:cNvSpPr/>
            <p:nvPr/>
          </p:nvSpPr>
          <p:spPr bwMode="auto">
            <a:xfrm>
              <a:off x="6143625" y="3143261"/>
              <a:ext cx="1285875" cy="1285884"/>
            </a:xfrm>
            <a:prstGeom prst="flowChartAlternateProcess">
              <a:avLst/>
            </a:prstGeom>
            <a:noFill/>
            <a:ln>
              <a:solidFill>
                <a:srgbClr val="1055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实施验证完善内容明确结构整理提高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18451" name="TextBox 20"/>
            <p:cNvSpPr txBox="1"/>
            <p:nvPr/>
          </p:nvSpPr>
          <p:spPr>
            <a:xfrm>
              <a:off x="285751" y="3214662"/>
              <a:ext cx="492443" cy="121441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r>
                <a:rPr lang="zh-CN" altLang="en-US" sz="2000" b="1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一般环节</a:t>
              </a:r>
              <a:endParaRPr lang="zh-CN" altLang="en-US" sz="2000" b="1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8" name="圆角矩形 57"/>
            <p:cNvSpPr/>
            <p:nvPr/>
          </p:nvSpPr>
          <p:spPr bwMode="auto">
            <a:xfrm>
              <a:off x="7643812" y="1928814"/>
              <a:ext cx="1357313" cy="71438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总结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  <p:sp>
          <p:nvSpPr>
            <p:cNvPr id="59" name="流程图: 可选过程 58"/>
            <p:cNvSpPr/>
            <p:nvPr/>
          </p:nvSpPr>
          <p:spPr bwMode="auto">
            <a:xfrm>
              <a:off x="7715250" y="3143261"/>
              <a:ext cx="1285875" cy="1285884"/>
            </a:xfrm>
            <a:prstGeom prst="flowChartAlternateProcess">
              <a:avLst/>
            </a:prstGeom>
            <a:noFill/>
            <a:ln>
              <a:solidFill>
                <a:srgbClr val="1055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资料整理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055F0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概括提炼成果表述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55F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提出未尽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右箭头 59"/>
            <p:cNvSpPr/>
            <p:nvPr/>
          </p:nvSpPr>
          <p:spPr bwMode="auto">
            <a:xfrm>
              <a:off x="1000125" y="2286005"/>
              <a:ext cx="285750" cy="46037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右箭头 60"/>
            <p:cNvSpPr/>
            <p:nvPr/>
          </p:nvSpPr>
          <p:spPr bwMode="auto">
            <a:xfrm>
              <a:off x="2714625" y="2286005"/>
              <a:ext cx="142875" cy="46037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右箭头 61"/>
            <p:cNvSpPr/>
            <p:nvPr/>
          </p:nvSpPr>
          <p:spPr bwMode="auto">
            <a:xfrm>
              <a:off x="4286250" y="2286005"/>
              <a:ext cx="142875" cy="46037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右箭头 62"/>
            <p:cNvSpPr/>
            <p:nvPr/>
          </p:nvSpPr>
          <p:spPr bwMode="auto">
            <a:xfrm>
              <a:off x="5857875" y="2286005"/>
              <a:ext cx="142875" cy="46037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右箭头 63"/>
            <p:cNvSpPr/>
            <p:nvPr/>
          </p:nvSpPr>
          <p:spPr bwMode="auto">
            <a:xfrm>
              <a:off x="7453312" y="2309817"/>
              <a:ext cx="142875" cy="46038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右箭头 64"/>
            <p:cNvSpPr/>
            <p:nvPr/>
          </p:nvSpPr>
          <p:spPr bwMode="auto">
            <a:xfrm>
              <a:off x="1000125" y="3714765"/>
              <a:ext cx="285750" cy="46037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 bwMode="auto">
            <a:xfrm>
              <a:off x="2000250" y="1571625"/>
              <a:ext cx="6357937" cy="158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 bwMode="auto">
            <a:xfrm rot="5400000">
              <a:off x="8216105" y="1713707"/>
              <a:ext cx="284165" cy="31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/>
            <p:cNvCxnSpPr/>
            <p:nvPr/>
          </p:nvCxnSpPr>
          <p:spPr bwMode="auto">
            <a:xfrm rot="5400000">
              <a:off x="6573042" y="1713707"/>
              <a:ext cx="284165" cy="317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箭头连接符 68"/>
            <p:cNvCxnSpPr/>
            <p:nvPr/>
          </p:nvCxnSpPr>
          <p:spPr bwMode="auto">
            <a:xfrm rot="5400000">
              <a:off x="3429788" y="1713703"/>
              <a:ext cx="285752" cy="158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箭头连接符 69"/>
            <p:cNvCxnSpPr/>
            <p:nvPr/>
          </p:nvCxnSpPr>
          <p:spPr bwMode="auto">
            <a:xfrm rot="5400000">
              <a:off x="5001413" y="1713703"/>
              <a:ext cx="285752" cy="158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下箭头 70"/>
            <p:cNvSpPr/>
            <p:nvPr/>
          </p:nvSpPr>
          <p:spPr bwMode="auto">
            <a:xfrm>
              <a:off x="500062" y="2786070"/>
              <a:ext cx="46038" cy="35719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" name="右箭头 71"/>
            <p:cNvSpPr/>
            <p:nvPr/>
          </p:nvSpPr>
          <p:spPr bwMode="auto">
            <a:xfrm>
              <a:off x="2714625" y="3714765"/>
              <a:ext cx="142875" cy="46037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3" name="右箭头 72"/>
            <p:cNvSpPr/>
            <p:nvPr/>
          </p:nvSpPr>
          <p:spPr bwMode="auto">
            <a:xfrm>
              <a:off x="7500937" y="3714765"/>
              <a:ext cx="142875" cy="46037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右箭头 73"/>
            <p:cNvSpPr/>
            <p:nvPr/>
          </p:nvSpPr>
          <p:spPr bwMode="auto">
            <a:xfrm>
              <a:off x="5857875" y="3714765"/>
              <a:ext cx="142875" cy="46037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右箭头 74"/>
            <p:cNvSpPr/>
            <p:nvPr/>
          </p:nvSpPr>
          <p:spPr bwMode="auto">
            <a:xfrm>
              <a:off x="4286250" y="3714765"/>
              <a:ext cx="142875" cy="46037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8470" name="内容占位符 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4615" y="3293110"/>
            <a:ext cx="885825" cy="1314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insdrops_II">
  <a:themeElements>
    <a:clrScheme name="">
      <a:dk1>
        <a:srgbClr val="003300"/>
      </a:dk1>
      <a:lt1>
        <a:srgbClr val="FFFFFF"/>
      </a:lt1>
      <a:dk2>
        <a:srgbClr val="507800"/>
      </a:dk2>
      <a:lt2>
        <a:srgbClr val="135113"/>
      </a:lt2>
      <a:accent1>
        <a:srgbClr val="8FAD2F"/>
      </a:accent1>
      <a:accent2>
        <a:srgbClr val="F2EF62"/>
      </a:accent2>
      <a:accent3>
        <a:srgbClr val="FFFFFF"/>
      </a:accent3>
      <a:accent4>
        <a:srgbClr val="002A00"/>
      </a:accent4>
      <a:accent5>
        <a:srgbClr val="C6D3AD"/>
      </a:accent5>
      <a:accent6>
        <a:srgbClr val="D9D657"/>
      </a:accent6>
      <a:hlink>
        <a:srgbClr val="BAD16F"/>
      </a:hlink>
      <a:folHlink>
        <a:srgbClr val="DBE8B2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142328"/>
        </a:dk1>
        <a:lt1>
          <a:srgbClr val="FFFFFF"/>
        </a:lt1>
        <a:dk2>
          <a:srgbClr val="38629A"/>
        </a:dk2>
        <a:lt2>
          <a:srgbClr val="1E3750"/>
        </a:lt2>
        <a:accent1>
          <a:srgbClr val="8EB7FD"/>
        </a:accent1>
        <a:accent2>
          <a:srgbClr val="F9DDF9"/>
        </a:accent2>
        <a:accent3>
          <a:srgbClr val="FFFFFF"/>
        </a:accent3>
        <a:accent4>
          <a:srgbClr val="0F1C21"/>
        </a:accent4>
        <a:accent5>
          <a:srgbClr val="C6D7FE"/>
        </a:accent5>
        <a:accent6>
          <a:srgbClr val="DFC6DF"/>
        </a:accent6>
        <a:hlink>
          <a:srgbClr val="B6D5F4"/>
        </a:hlink>
        <a:folHlink>
          <a:srgbClr val="DAE4F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00"/>
        </a:dk1>
        <a:lt1>
          <a:srgbClr val="FFFFFF"/>
        </a:lt1>
        <a:dk2>
          <a:srgbClr val="507800"/>
        </a:dk2>
        <a:lt2>
          <a:srgbClr val="135113"/>
        </a:lt2>
        <a:accent1>
          <a:srgbClr val="8FAD2F"/>
        </a:accent1>
        <a:accent2>
          <a:srgbClr val="F2EF62"/>
        </a:accent2>
        <a:accent3>
          <a:srgbClr val="FFFFFF"/>
        </a:accent3>
        <a:accent4>
          <a:srgbClr val="002A00"/>
        </a:accent4>
        <a:accent5>
          <a:srgbClr val="C6D3AD"/>
        </a:accent5>
        <a:accent6>
          <a:srgbClr val="D9D657"/>
        </a:accent6>
        <a:hlink>
          <a:srgbClr val="BAD16F"/>
        </a:hlink>
        <a:folHlink>
          <a:srgbClr val="DBE8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B1F27"/>
        </a:dk1>
        <a:lt1>
          <a:srgbClr val="FFFFFF"/>
        </a:lt1>
        <a:dk2>
          <a:srgbClr val="266984"/>
        </a:dk2>
        <a:lt2>
          <a:srgbClr val="1B4A5D"/>
        </a:lt2>
        <a:accent1>
          <a:srgbClr val="389BC2"/>
        </a:accent1>
        <a:accent2>
          <a:srgbClr val="D7D7D7"/>
        </a:accent2>
        <a:accent3>
          <a:srgbClr val="FFFFFF"/>
        </a:accent3>
        <a:accent4>
          <a:srgbClr val="081920"/>
        </a:accent4>
        <a:accent5>
          <a:srgbClr val="AECBDD"/>
        </a:accent5>
        <a:accent6>
          <a:srgbClr val="C1C1C1"/>
        </a:accent6>
        <a:hlink>
          <a:srgbClr val="9ACDE2"/>
        </a:hlink>
        <a:folHlink>
          <a:srgbClr val="C9E4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9340D"/>
        </a:dk1>
        <a:lt1>
          <a:srgbClr val="FFFFFF"/>
        </a:lt1>
        <a:dk2>
          <a:srgbClr val="808000"/>
        </a:dk2>
        <a:lt2>
          <a:srgbClr val="6A6018"/>
        </a:lt2>
        <a:accent1>
          <a:srgbClr val="AD9E2F"/>
        </a:accent1>
        <a:accent2>
          <a:srgbClr val="A6E0B4"/>
        </a:accent2>
        <a:accent3>
          <a:srgbClr val="FFFFFF"/>
        </a:accent3>
        <a:accent4>
          <a:srgbClr val="302B09"/>
        </a:accent4>
        <a:accent5>
          <a:srgbClr val="D3CCAD"/>
        </a:accent5>
        <a:accent6>
          <a:srgbClr val="94C9A1"/>
        </a:accent6>
        <a:hlink>
          <a:srgbClr val="DBCF79"/>
        </a:hlink>
        <a:folHlink>
          <a:srgbClr val="ECE6B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rainsdrops_II">
  <a:themeElements>
    <a:clrScheme name="">
      <a:dk1>
        <a:srgbClr val="003300"/>
      </a:dk1>
      <a:lt1>
        <a:srgbClr val="FFFFFF"/>
      </a:lt1>
      <a:dk2>
        <a:srgbClr val="507800"/>
      </a:dk2>
      <a:lt2>
        <a:srgbClr val="135113"/>
      </a:lt2>
      <a:accent1>
        <a:srgbClr val="8FAD2F"/>
      </a:accent1>
      <a:accent2>
        <a:srgbClr val="F2EF62"/>
      </a:accent2>
      <a:accent3>
        <a:srgbClr val="FFFFFF"/>
      </a:accent3>
      <a:accent4>
        <a:srgbClr val="002A00"/>
      </a:accent4>
      <a:accent5>
        <a:srgbClr val="C6D3AD"/>
      </a:accent5>
      <a:accent6>
        <a:srgbClr val="D9D657"/>
      </a:accent6>
      <a:hlink>
        <a:srgbClr val="BAD16F"/>
      </a:hlink>
      <a:folHlink>
        <a:srgbClr val="DBE8B2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142328"/>
        </a:dk1>
        <a:lt1>
          <a:srgbClr val="FFFFFF"/>
        </a:lt1>
        <a:dk2>
          <a:srgbClr val="38629A"/>
        </a:dk2>
        <a:lt2>
          <a:srgbClr val="1E3750"/>
        </a:lt2>
        <a:accent1>
          <a:srgbClr val="8EB7FD"/>
        </a:accent1>
        <a:accent2>
          <a:srgbClr val="F9DDF9"/>
        </a:accent2>
        <a:accent3>
          <a:srgbClr val="FFFFFF"/>
        </a:accent3>
        <a:accent4>
          <a:srgbClr val="0F1C21"/>
        </a:accent4>
        <a:accent5>
          <a:srgbClr val="C6D7FE"/>
        </a:accent5>
        <a:accent6>
          <a:srgbClr val="DFC6DF"/>
        </a:accent6>
        <a:hlink>
          <a:srgbClr val="B6D5F4"/>
        </a:hlink>
        <a:folHlink>
          <a:srgbClr val="DAE4F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00"/>
        </a:dk1>
        <a:lt1>
          <a:srgbClr val="FFFFFF"/>
        </a:lt1>
        <a:dk2>
          <a:srgbClr val="507800"/>
        </a:dk2>
        <a:lt2>
          <a:srgbClr val="135113"/>
        </a:lt2>
        <a:accent1>
          <a:srgbClr val="8FAD2F"/>
        </a:accent1>
        <a:accent2>
          <a:srgbClr val="F2EF62"/>
        </a:accent2>
        <a:accent3>
          <a:srgbClr val="FFFFFF"/>
        </a:accent3>
        <a:accent4>
          <a:srgbClr val="002A00"/>
        </a:accent4>
        <a:accent5>
          <a:srgbClr val="C6D3AD"/>
        </a:accent5>
        <a:accent6>
          <a:srgbClr val="D9D657"/>
        </a:accent6>
        <a:hlink>
          <a:srgbClr val="BAD16F"/>
        </a:hlink>
        <a:folHlink>
          <a:srgbClr val="DBE8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B1F27"/>
        </a:dk1>
        <a:lt1>
          <a:srgbClr val="FFFFFF"/>
        </a:lt1>
        <a:dk2>
          <a:srgbClr val="266984"/>
        </a:dk2>
        <a:lt2>
          <a:srgbClr val="1B4A5D"/>
        </a:lt2>
        <a:accent1>
          <a:srgbClr val="389BC2"/>
        </a:accent1>
        <a:accent2>
          <a:srgbClr val="D7D7D7"/>
        </a:accent2>
        <a:accent3>
          <a:srgbClr val="FFFFFF"/>
        </a:accent3>
        <a:accent4>
          <a:srgbClr val="081920"/>
        </a:accent4>
        <a:accent5>
          <a:srgbClr val="AECBDD"/>
        </a:accent5>
        <a:accent6>
          <a:srgbClr val="C1C1C1"/>
        </a:accent6>
        <a:hlink>
          <a:srgbClr val="9ACDE2"/>
        </a:hlink>
        <a:folHlink>
          <a:srgbClr val="C9E4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9340D"/>
        </a:dk1>
        <a:lt1>
          <a:srgbClr val="FFFFFF"/>
        </a:lt1>
        <a:dk2>
          <a:srgbClr val="808000"/>
        </a:dk2>
        <a:lt2>
          <a:srgbClr val="6A6018"/>
        </a:lt2>
        <a:accent1>
          <a:srgbClr val="AD9E2F"/>
        </a:accent1>
        <a:accent2>
          <a:srgbClr val="A6E0B4"/>
        </a:accent2>
        <a:accent3>
          <a:srgbClr val="FFFFFF"/>
        </a:accent3>
        <a:accent4>
          <a:srgbClr val="302B09"/>
        </a:accent4>
        <a:accent5>
          <a:srgbClr val="D3CCAD"/>
        </a:accent5>
        <a:accent6>
          <a:srgbClr val="94C9A1"/>
        </a:accent6>
        <a:hlink>
          <a:srgbClr val="DBCF79"/>
        </a:hlink>
        <a:folHlink>
          <a:srgbClr val="ECE6B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14350</Words>
  <Application>WPS 演示</Application>
  <PresentationFormat>全屏显示(4:3)</PresentationFormat>
  <Paragraphs>893</Paragraphs>
  <Slides>61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61</vt:i4>
      </vt:variant>
    </vt:vector>
  </HeadingPairs>
  <TitlesOfParts>
    <vt:vector size="85" baseType="lpstr">
      <vt:lpstr>Arial</vt:lpstr>
      <vt:lpstr>宋体</vt:lpstr>
      <vt:lpstr>Wingdings</vt:lpstr>
      <vt:lpstr>Verdana</vt:lpstr>
      <vt:lpstr>Gulim</vt:lpstr>
      <vt:lpstr>Times New Roman</vt:lpstr>
      <vt:lpstr>华文新魏</vt:lpstr>
      <vt:lpstr>华文行楷</vt:lpstr>
      <vt:lpstr>Wingdings</vt:lpstr>
      <vt:lpstr>微软雅黑</vt:lpstr>
      <vt:lpstr>Arial Unicode MS</vt:lpstr>
      <vt:lpstr>楷体</vt:lpstr>
      <vt:lpstr>Corbel</vt:lpstr>
      <vt:lpstr>Consolas</vt:lpstr>
      <vt:lpstr>Corbel</vt:lpstr>
      <vt:lpstr>楷体_GB2312</vt:lpstr>
      <vt:lpstr>仿宋</vt:lpstr>
      <vt:lpstr>华文楷体</vt:lpstr>
      <vt:lpstr>Lucida Sans Unicode</vt:lpstr>
      <vt:lpstr>新宋体</vt:lpstr>
      <vt:lpstr>rainsdrops_II</vt:lpstr>
      <vt:lpstr>1_rainsdrops_II</vt:lpstr>
      <vt:lpstr>PowerPoint.Show.8</vt:lpstr>
      <vt:lpstr>PowerPoint.Show.8</vt:lpstr>
      <vt:lpstr>PowerPoint 演示文稿</vt:lpstr>
      <vt:lpstr>中小学教师撰写研究报告 常见问题与策略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（四）科研的基本要素与要素关系                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结题报告（研究报告）的一般结构（图示）</vt:lpstr>
      <vt:lpstr>PowerPoint 演示文稿</vt:lpstr>
      <vt:lpstr>一、撰写研究报告的结构性问题  （一）结构问题的三种类型 （二）撰写研究报告把握结构的基本策略 </vt:lpstr>
      <vt:lpstr>PowerPoint 演示文稿</vt:lpstr>
      <vt:lpstr>PowerPoint 演示文稿</vt:lpstr>
      <vt:lpstr>二、撰写研究报告的内容性问题</vt:lpstr>
      <vt:lpstr>（一）重视并正确提炼和表述研究的成果</vt:lpstr>
      <vt:lpstr>（一）重视并正确提炼和表述研究的成果</vt:lpstr>
      <vt:lpstr>PowerPoint 演示文稿</vt:lpstr>
      <vt:lpstr>PowerPoint 演示文稿</vt:lpstr>
      <vt:lpstr>PowerPoint 演示文稿</vt:lpstr>
      <vt:lpstr>“语文学科语感教学的理论与实践研究”的研究成果：</vt:lpstr>
      <vt:lpstr>PowerPoint 演示文稿</vt:lpstr>
      <vt:lpstr>（一）重视并正确提炼和表述研究的成果</vt:lpstr>
      <vt:lpstr>成果一：小学语文口头作文训练教学策略（典型的非论文著作类成果）</vt:lpstr>
      <vt:lpstr>PowerPoint 演示文稿</vt:lpstr>
      <vt:lpstr>2、模式、方法与策略的含义与区别</vt:lpstr>
      <vt:lpstr>3、成果提炼的基本策略</vt:lpstr>
      <vt:lpstr>（二）明确并清晰概括和表述研究的问题</vt:lpstr>
      <vt:lpstr>PowerPoint 演示文稿</vt:lpstr>
      <vt:lpstr>（二）明确并清晰概括和表述研究的问题</vt:lpstr>
      <vt:lpstr>模糊问题举例</vt:lpstr>
      <vt:lpstr>PowerPoint 演示文稿</vt:lpstr>
      <vt:lpstr>（二）明确并清晰概括和表述研究的问题</vt:lpstr>
      <vt:lpstr>（二）明确并清晰概括和表述研究的问题</vt:lpstr>
      <vt:lpstr>PowerPoint 演示文稿</vt:lpstr>
      <vt:lpstr>PowerPoint 演示文稿</vt:lpstr>
      <vt:lpstr>PowerPoint 演示文稿</vt:lpstr>
      <vt:lpstr>PowerPoint 演示文稿</vt:lpstr>
      <vt:lpstr>（三）概括并清楚表述研究的目标与内容</vt:lpstr>
      <vt:lpstr>（三）概括并清楚表述研究的目标与内容</vt:lpstr>
      <vt:lpstr>（三）概括并清楚表述研究的目标与内容</vt:lpstr>
      <vt:lpstr>PowerPoint 演示文稿</vt:lpstr>
      <vt:lpstr>（四）简练并正确表述研究的方法与思路</vt:lpstr>
      <vt:lpstr>（四）简练并正确表述研究的方法与思路</vt:lpstr>
      <vt:lpstr>（四）简练并正确表述研究的方法与思路</vt:lpstr>
      <vt:lpstr>PowerPoint 演示文稿</vt:lpstr>
      <vt:lpstr>PowerPoint 演示文稿</vt:lpstr>
      <vt:lpstr>“科研骨干高级研修班”研修作业参考题目及要求</vt:lpstr>
      <vt:lpstr>PowerPoint 演示文稿</vt:lpstr>
    </vt:vector>
  </TitlesOfParts>
  <Company>cyner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yoojin</dc:creator>
  <cp:lastModifiedBy>核桃仁儿</cp:lastModifiedBy>
  <cp:revision>99</cp:revision>
  <dcterms:created xsi:type="dcterms:W3CDTF">2002-09-29T02:37:00Z</dcterms:created>
  <dcterms:modified xsi:type="dcterms:W3CDTF">2018-05-11T01:06:13Z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-338095602</vt:i4>
  </property>
  <property fmtid="{D5CDD505-2E9C-101B-9397-08002B2CF9AE}" pid="3" name="_EmailSubject">
    <vt:lpwstr>���� �Ŀ�����Ʈ ����Ÿ ������ </vt:lpwstr>
  </property>
  <property fmtid="{D5CDD505-2E9C-101B-9397-08002B2CF9AE}" pid="4" name="_AuthorEmail">
    <vt:lpwstr>shpark@guilddesign.com</vt:lpwstr>
  </property>
  <property fmtid="{D5CDD505-2E9C-101B-9397-08002B2CF9AE}" pid="5" name="_AuthorEmailDisplayName">
    <vt:lpwstr>Sung Ha, Park</vt:lpwstr>
  </property>
  <property fmtid="{D5CDD505-2E9C-101B-9397-08002B2CF9AE}" pid="6" name="_ReviewingToolsShownOnce">
    <vt:lpwstr/>
  </property>
  <property fmtid="{D5CDD505-2E9C-101B-9397-08002B2CF9AE}" pid="7" name="KSOProductBuildVer">
    <vt:lpwstr>2052-10.1.0.6929</vt:lpwstr>
  </property>
</Properties>
</file>